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4" r:id="rId2"/>
    <p:sldId id="274" r:id="rId3"/>
    <p:sldId id="260" r:id="rId4"/>
    <p:sldId id="262" r:id="rId5"/>
    <p:sldId id="270" r:id="rId6"/>
    <p:sldId id="279" r:id="rId7"/>
    <p:sldId id="273" r:id="rId8"/>
    <p:sldId id="269" r:id="rId9"/>
    <p:sldId id="275" r:id="rId10"/>
    <p:sldId id="276" r:id="rId11"/>
    <p:sldId id="277" r:id="rId12"/>
    <p:sldId id="27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974" userDrawn="1">
          <p15:clr>
            <a:srgbClr val="A4A3A4"/>
          </p15:clr>
        </p15:guide>
        <p15:guide id="4" pos="2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F"/>
    <a:srgbClr val="27313E"/>
    <a:srgbClr val="3B4A5E"/>
    <a:srgbClr val="0A66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4" autoAdjust="0"/>
    <p:restoredTop sz="94660"/>
  </p:normalViewPr>
  <p:slideViewPr>
    <p:cSldViewPr snapToGrid="0">
      <p:cViewPr varScale="1">
        <p:scale>
          <a:sx n="112" d="100"/>
          <a:sy n="112" d="100"/>
        </p:scale>
        <p:origin x="944" y="68"/>
      </p:cViewPr>
      <p:guideLst>
        <p:guide orient="horz" pos="2160"/>
        <p:guide pos="3840"/>
        <p:guide pos="4974"/>
        <p:guide pos="270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79384-E6EF-4E41-B4F3-3A4071526BC7}" type="datetimeFigureOut">
              <a:rPr lang="en-US" smtClean="0"/>
              <a:t>6/11/2025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02888-4FFC-474E-89AF-04A05F3AA5F4}" type="slidenum">
              <a:rPr lang="en-US" smtClean="0"/>
              <a:t>‹Nr.›</a:t>
            </a:fld>
            <a:endParaRPr lang="en-US"/>
          </a:p>
        </p:txBody>
      </p:sp>
    </p:spTree>
    <p:extLst>
      <p:ext uri="{BB962C8B-B14F-4D97-AF65-F5344CB8AC3E}">
        <p14:creationId xmlns:p14="http://schemas.microsoft.com/office/powerpoint/2010/main" val="1378927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1481-50BD-EF98-449A-DE31D11135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847C5-20A7-8B4A-03FD-C7E3458B6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6159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61A1-EC75-496C-B48B-2A4209B15F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EC70-0B2A-F2FB-E689-C1209BA0E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16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0085-0DD9-0686-B4ED-7DFCF26D06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2DEBC2-E45B-5886-95B0-C173936D3E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4672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345E-2C22-A052-42F6-7B965E24B3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1ADEA-359D-637A-7DA6-2FB9EC20D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60D5A4-7A9E-8AA4-4453-245DC7C133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34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17E4-2767-DCC1-7B48-D9A4A9E07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9D51FE-D0B0-DCCB-D2BA-B1B01C948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0AED74-4A23-7AF4-1F64-DF0BF72C04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72A73A-FEE8-79DB-2FEA-E5A75850E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FF4007-1B5E-BEB6-BB67-3C72B7DF2B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6D128E-EC18-CBD6-6F5E-15B7E2E10EA7}"/>
              </a:ext>
            </a:extLst>
          </p:cNvPr>
          <p:cNvSpPr>
            <a:spLocks noGrp="1"/>
          </p:cNvSpPr>
          <p:nvPr>
            <p:ph type="dt" sz="half" idx="10"/>
          </p:nvPr>
        </p:nvSpPr>
        <p:spPr>
          <a:xfrm>
            <a:off x="838200" y="6356350"/>
            <a:ext cx="2743200" cy="365125"/>
          </a:xfrm>
          <a:prstGeom prst="rect">
            <a:avLst/>
          </a:prstGeom>
        </p:spPr>
        <p:txBody>
          <a:bodyPr/>
          <a:lstStyle/>
          <a:p>
            <a:fld id="{77ADE454-CAE9-41D6-AD13-D7DD8662E493}" type="datetimeFigureOut">
              <a:rPr lang="en-US" smtClean="0"/>
              <a:t>6/11/2025</a:t>
            </a:fld>
            <a:endParaRPr lang="en-US"/>
          </a:p>
        </p:txBody>
      </p:sp>
      <p:sp>
        <p:nvSpPr>
          <p:cNvPr id="8" name="Footer Placeholder 7">
            <a:extLst>
              <a:ext uri="{FF2B5EF4-FFF2-40B4-BE49-F238E27FC236}">
                <a16:creationId xmlns:a16="http://schemas.microsoft.com/office/drawing/2014/main" id="{12898EE5-2559-18CB-BD99-E9065FA9E4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69AC392-6A6E-E48D-1FE1-C2420ADC18A3}"/>
              </a:ext>
            </a:extLst>
          </p:cNvPr>
          <p:cNvSpPr>
            <a:spLocks noGrp="1"/>
          </p:cNvSpPr>
          <p:nvPr>
            <p:ph type="sldNum" sz="quarter" idx="12"/>
          </p:nvPr>
        </p:nvSpPr>
        <p:spPr>
          <a:xfrm>
            <a:off x="8610600" y="6356350"/>
            <a:ext cx="2743200" cy="365125"/>
          </a:xfrm>
          <a:prstGeom prst="rect">
            <a:avLst/>
          </a:prstGeom>
        </p:spPr>
        <p:txBody>
          <a:bodyPr/>
          <a:lstStyle/>
          <a:p>
            <a:fld id="{5F276A4D-F159-43C7-B1D9-92E37F3E382A}" type="slidenum">
              <a:rPr lang="en-US" smtClean="0"/>
              <a:t>‹Nr.›</a:t>
            </a:fld>
            <a:endParaRPr lang="en-US"/>
          </a:p>
        </p:txBody>
      </p:sp>
    </p:spTree>
    <p:extLst>
      <p:ext uri="{BB962C8B-B14F-4D97-AF65-F5344CB8AC3E}">
        <p14:creationId xmlns:p14="http://schemas.microsoft.com/office/powerpoint/2010/main" val="316709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7290-3A34-1068-BC07-CE07B4BF6B8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591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9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7313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8868F-882F-1519-D6B8-B2F4594C339A}"/>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19179875-EC40-4454-DC7C-AF370ADAE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094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SzPct val="130000"/>
        <a:buFont typeface="Wingdings" panose="05000000000000000000" pitchFamily="2" charset="2"/>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SzPct val="130000"/>
        <a:buFont typeface="Wingdings" panose="05000000000000000000" pitchFamily="2" charset="2"/>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SzPct val="130000"/>
        <a:buFont typeface="Wingdings" panose="05000000000000000000" pitchFamily="2" charset="2"/>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SzPct val="130000"/>
        <a:buFont typeface="Wingdings" panose="05000000000000000000" pitchFamily="2" charset="2"/>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130000"/>
        <a:buFont typeface="Wingdings" panose="05000000000000000000" pitchFamily="2"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C5F"/>
        </a:solidFill>
        <a:effectLst/>
      </p:bgPr>
    </p:bg>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35CC40A2-3730-EF50-5298-B7C007A302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9672" y="1389493"/>
            <a:ext cx="1637134" cy="2053128"/>
          </a:xfrm>
          <a:prstGeom prst="rect">
            <a:avLst/>
          </a:prstGeom>
        </p:spPr>
      </p:pic>
      <p:pic>
        <p:nvPicPr>
          <p:cNvPr id="6" name="Picture 2">
            <a:extLst>
              <a:ext uri="{FF2B5EF4-FFF2-40B4-BE49-F238E27FC236}">
                <a16:creationId xmlns:a16="http://schemas.microsoft.com/office/drawing/2014/main" id="{15A0742A-A3A4-1437-14AF-2C1D2DF2A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26909" y="2968395"/>
            <a:ext cx="2485701" cy="1261056"/>
          </a:xfrm>
          <a:prstGeom prst="rect">
            <a:avLst/>
          </a:prstGeom>
        </p:spPr>
      </p:pic>
      <p:pic>
        <p:nvPicPr>
          <p:cNvPr id="7" name="Picture 2">
            <a:extLst>
              <a:ext uri="{FF2B5EF4-FFF2-40B4-BE49-F238E27FC236}">
                <a16:creationId xmlns:a16="http://schemas.microsoft.com/office/drawing/2014/main" id="{ABC5B42B-ABFA-547B-32CB-D64115AEA0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26910" y="1389493"/>
            <a:ext cx="2485700" cy="1399421"/>
          </a:xfrm>
          <a:prstGeom prst="rect">
            <a:avLst/>
          </a:prstGeom>
        </p:spPr>
      </p:pic>
      <p:sp>
        <p:nvSpPr>
          <p:cNvPr id="9" name="Textfeld 8">
            <a:extLst>
              <a:ext uri="{FF2B5EF4-FFF2-40B4-BE49-F238E27FC236}">
                <a16:creationId xmlns:a16="http://schemas.microsoft.com/office/drawing/2014/main" id="{504EEFD6-12BD-C494-9F79-F7C388BE5D8C}"/>
              </a:ext>
            </a:extLst>
          </p:cNvPr>
          <p:cNvSpPr txBox="1"/>
          <p:nvPr/>
        </p:nvSpPr>
        <p:spPr>
          <a:xfrm>
            <a:off x="1919672" y="4776462"/>
            <a:ext cx="9348462" cy="1261884"/>
          </a:xfrm>
          <a:prstGeom prst="rect">
            <a:avLst/>
          </a:prstGeom>
          <a:noFill/>
        </p:spPr>
        <p:txBody>
          <a:bodyPr wrap="square" rtlCol="0">
            <a:spAutoFit/>
          </a:bodyPr>
          <a:lstStyle/>
          <a:p>
            <a:r>
              <a:rPr lang="de-DE" sz="2800" b="1" dirty="0">
                <a:solidFill>
                  <a:schemeClr val="bg1"/>
                </a:solidFill>
              </a:rPr>
              <a:t>ESG Vertical </a:t>
            </a:r>
          </a:p>
          <a:p>
            <a:r>
              <a:rPr lang="de-DE" sz="2400" noProof="0" dirty="0">
                <a:solidFill>
                  <a:schemeClr val="bg1"/>
                </a:solidFill>
              </a:rPr>
              <a:t>Transparenz, Nachverfolgbarkeit und regulatorisch konform, aber nicht nur das…  </a:t>
            </a:r>
          </a:p>
        </p:txBody>
      </p:sp>
    </p:spTree>
    <p:extLst>
      <p:ext uri="{BB962C8B-B14F-4D97-AF65-F5344CB8AC3E}">
        <p14:creationId xmlns:p14="http://schemas.microsoft.com/office/powerpoint/2010/main" val="368170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07E43-A911-D025-0D21-7AB6929006C1}"/>
            </a:ext>
          </a:extLst>
        </p:cNvPr>
        <p:cNvGrpSpPr/>
        <p:nvPr/>
      </p:nvGrpSpPr>
      <p:grpSpPr>
        <a:xfrm>
          <a:off x="0" y="0"/>
          <a:ext cx="0" cy="0"/>
          <a:chOff x="0" y="0"/>
          <a:chExt cx="0" cy="0"/>
        </a:xfrm>
      </p:grpSpPr>
      <p:sp>
        <p:nvSpPr>
          <p:cNvPr id="43" name="Google Shape;1227;p55">
            <a:extLst>
              <a:ext uri="{FF2B5EF4-FFF2-40B4-BE49-F238E27FC236}">
                <a16:creationId xmlns:a16="http://schemas.microsoft.com/office/drawing/2014/main" id="{CC9EE54C-64D6-015F-F2DF-3E2F211E3787}"/>
              </a:ext>
            </a:extLst>
          </p:cNvPr>
          <p:cNvSpPr txBox="1">
            <a:spLocks/>
          </p:cNvSpPr>
          <p:nvPr/>
        </p:nvSpPr>
        <p:spPr>
          <a:xfrm>
            <a:off x="7556369" y="65087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dirty="0">
                <a:ln>
                  <a:noFill/>
                </a:ln>
                <a:solidFill>
                  <a:srgbClr val="003C5F"/>
                </a:solidFill>
                <a:effectLst/>
                <a:uLnTx/>
                <a:uFillTx/>
                <a:latin typeface="Century Gothic"/>
                <a:sym typeface="Century Gothic"/>
              </a:rPr>
              <a:t>Strictly Reserved</a:t>
            </a:r>
          </a:p>
        </p:txBody>
      </p:sp>
      <p:sp>
        <p:nvSpPr>
          <p:cNvPr id="64" name="Rectangle 63">
            <a:extLst>
              <a:ext uri="{FF2B5EF4-FFF2-40B4-BE49-F238E27FC236}">
                <a16:creationId xmlns:a16="http://schemas.microsoft.com/office/drawing/2014/main" id="{F6442160-D38D-F31C-364A-A05DCB87FD74}"/>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75967E3D-9A55-6D5E-526C-605D4851B689}"/>
              </a:ext>
            </a:extLst>
          </p:cNvPr>
          <p:cNvSpPr txBox="1"/>
          <p:nvPr/>
        </p:nvSpPr>
        <p:spPr>
          <a:xfrm>
            <a:off x="734400" y="639276"/>
            <a:ext cx="1145760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Nach</a:t>
            </a:r>
            <a:r>
              <a:rPr lang="de-DE" sz="2800" b="1" dirty="0" err="1">
                <a:solidFill>
                  <a:schemeClr val="bg1"/>
                </a:solidFill>
              </a:rPr>
              <a:t>verfolgbarkeit</a:t>
            </a:r>
            <a:r>
              <a:rPr lang="de-DE" sz="2800" b="1" dirty="0">
                <a:solidFill>
                  <a:schemeClr val="bg1"/>
                </a:solidFill>
              </a:rPr>
              <a:t> und Produkttransparenz </a:t>
            </a:r>
            <a:endParaRPr lang="de-DE" sz="2800" b="1" noProof="0" dirty="0">
              <a:solidFill>
                <a:schemeClr val="bg1"/>
              </a:solidFill>
            </a:endParaRPr>
          </a:p>
        </p:txBody>
      </p:sp>
      <p:sp>
        <p:nvSpPr>
          <p:cNvPr id="2" name="Rectangle 10">
            <a:extLst>
              <a:ext uri="{FF2B5EF4-FFF2-40B4-BE49-F238E27FC236}">
                <a16:creationId xmlns:a16="http://schemas.microsoft.com/office/drawing/2014/main" id="{2B233FAA-BCA1-1DC5-8C58-444C81657D88}"/>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4" name="Segnaposto piè di pagina 4">
            <a:extLst>
              <a:ext uri="{FF2B5EF4-FFF2-40B4-BE49-F238E27FC236}">
                <a16:creationId xmlns:a16="http://schemas.microsoft.com/office/drawing/2014/main" id="{79EE0204-FB8A-EC73-4C0A-10C14D9CEA5C}"/>
              </a:ext>
            </a:extLst>
          </p:cNvPr>
          <p:cNvSpPr txBox="1">
            <a:spLocks/>
          </p:cNvSpPr>
          <p:nvPr/>
        </p:nvSpPr>
        <p:spPr>
          <a:xfrm>
            <a:off x="7403969" y="6519975"/>
            <a:ext cx="4114800" cy="365125"/>
          </a:xfrm>
          <a:prstGeom prst="rect">
            <a:avLst/>
          </a:prstGeom>
          <a:noFill/>
          <a:ln>
            <a:noFill/>
          </a:ln>
        </p:spPr>
        <p:txBody>
          <a:bodyPr spcFirstLastPara="1" wrap="square" lIns="91425" tIns="45700" rIns="91425" bIns="45700" anchor="ctr" anchorCtr="0">
            <a:noAutofit/>
          </a:bodyPr>
          <a:lstStyle>
            <a:defPPr>
              <a:defRPr lang="it-IT"/>
            </a:defPPr>
            <a:lvl1pPr marL="0" algn="r" defTabSz="914400" rtl="0" eaLnBrk="1" latinLnBrk="0" hangingPunct="1">
              <a:defRPr lang="en-US" sz="900" i="1" kern="1200" smtClean="0">
                <a:solidFill>
                  <a:schemeClr val="tx2"/>
                </a:solidFill>
                <a:latin typeface="Century Gothic"/>
                <a:ea typeface="Century Gothic"/>
                <a:cs typeface="Century Gothic"/>
                <a:sym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lt2"/>
              </a:buClr>
              <a:buSzPts val="900"/>
            </a:pPr>
            <a:r>
              <a:rPr lang="en-US">
                <a:latin typeface="Century Gothic" panose="020B0502020202020204" pitchFamily="34" charset="0"/>
              </a:rPr>
              <a:t>Strictly Reserved</a:t>
            </a:r>
            <a:endParaRPr lang="en-US" dirty="0">
              <a:latin typeface="Century Gothic" panose="020B0502020202020204" pitchFamily="34" charset="0"/>
            </a:endParaRPr>
          </a:p>
        </p:txBody>
      </p:sp>
      <p:sp>
        <p:nvSpPr>
          <p:cNvPr id="6" name="Google Shape;931;p18">
            <a:extLst>
              <a:ext uri="{FF2B5EF4-FFF2-40B4-BE49-F238E27FC236}">
                <a16:creationId xmlns:a16="http://schemas.microsoft.com/office/drawing/2014/main" id="{6B635C70-DCF8-9653-F5CF-DCCA97DF0E1D}"/>
              </a:ext>
            </a:extLst>
          </p:cNvPr>
          <p:cNvSpPr txBox="1"/>
          <p:nvPr/>
        </p:nvSpPr>
        <p:spPr>
          <a:xfrm>
            <a:off x="4507065" y="5575809"/>
            <a:ext cx="3132000" cy="1224000"/>
          </a:xfrm>
          <a:prstGeom prst="rect">
            <a:avLst/>
          </a:prstGeom>
          <a:solidFill>
            <a:srgbClr val="B7B7B7">
              <a:lumMod val="20000"/>
              <a:lumOff val="80000"/>
              <a:alpha val="30000"/>
            </a:srgbClr>
          </a:solidFill>
          <a:ln w="9525" cap="flat" cmpd="sng">
            <a:noFill/>
            <a:prstDash val="solid"/>
            <a:round/>
            <a:headEnd type="none" w="sm" len="sm"/>
            <a:tailEnd type="none" w="sm" len="sm"/>
          </a:ln>
        </p:spPr>
        <p:txBody>
          <a:bodyPr spcFirstLastPara="1" wrap="square" lIns="55440" tIns="504000" rIns="55440" bIns="27713" anchor="t" anchorCtr="0">
            <a:noAutofit/>
          </a:bodyPr>
          <a:lstStyle>
            <a:defPPr>
              <a:defRPr lang="it-IT"/>
            </a:defPPr>
            <a:lvl1pPr marR="0" lvl="0" indent="0" algn="ctr" fontAlgn="auto">
              <a:lnSpc>
                <a:spcPct val="100000"/>
              </a:lnSpc>
              <a:spcBef>
                <a:spcPts val="0"/>
              </a:spcBef>
              <a:spcAft>
                <a:spcPts val="0"/>
              </a:spcAft>
              <a:buClr>
                <a:srgbClr val="000000"/>
              </a:buClr>
              <a:buSzTx/>
              <a:buFont typeface="Arial"/>
              <a:buNone/>
              <a:tabLst/>
              <a:defRPr kumimoji="0" sz="1400" b="1" i="0" u="none" strike="noStrike" kern="0" cap="none" spc="0" normalizeH="0" baseline="0">
                <a:ln>
                  <a:noFill/>
                </a:ln>
                <a:solidFill>
                  <a:schemeClr val="accent1"/>
                </a:solidFill>
                <a:effectLst/>
                <a:uLnTx/>
                <a:uFillTx/>
                <a:latin typeface="+mj-lt"/>
                <a:ea typeface="Century Gothic"/>
                <a:cs typeface="Century Gothic"/>
              </a:defRPr>
            </a:lvl1pPr>
          </a:lstStyle>
          <a:p>
            <a:pPr defTabSz="554492" rtl="0">
              <a:defRPr/>
            </a:pPr>
            <a:endParaRPr lang="de-DE" sz="1100" dirty="0">
              <a:solidFill>
                <a:srgbClr val="003C5F"/>
              </a:solidFill>
              <a:latin typeface="Century Gothic" panose="020B0502020202020204" pitchFamily="34" charset="0"/>
              <a:sym typeface="Arial"/>
            </a:endParaRPr>
          </a:p>
        </p:txBody>
      </p:sp>
      <p:sp>
        <p:nvSpPr>
          <p:cNvPr id="7" name="Google Shape;870;p17">
            <a:extLst>
              <a:ext uri="{FF2B5EF4-FFF2-40B4-BE49-F238E27FC236}">
                <a16:creationId xmlns:a16="http://schemas.microsoft.com/office/drawing/2014/main" id="{1B53C6AB-5196-FB3D-6FB6-8AB854454889}"/>
              </a:ext>
            </a:extLst>
          </p:cNvPr>
          <p:cNvSpPr/>
          <p:nvPr/>
        </p:nvSpPr>
        <p:spPr>
          <a:xfrm>
            <a:off x="4503828" y="1290875"/>
            <a:ext cx="3132829" cy="4212000"/>
          </a:xfrm>
          <a:prstGeom prst="roundRect">
            <a:avLst>
              <a:gd name="adj" fmla="val 0"/>
            </a:avLst>
          </a:prstGeom>
          <a:solidFill>
            <a:schemeClr val="bg1">
              <a:alpha val="30000"/>
            </a:schemeClr>
          </a:solidFill>
          <a:ln w="19050" cap="flat" cmpd="sng">
            <a:no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55440" tIns="27713" rIns="55440" bIns="27713" anchor="ctr" anchorCtr="0">
            <a:noAutofit/>
          </a:bodyPr>
          <a:lstStyle/>
          <a:p>
            <a:pPr algn="ctr" defTabSz="554492" rtl="0">
              <a:buClr>
                <a:srgbClr val="000000"/>
              </a:buClr>
              <a:defRPr/>
            </a:pPr>
            <a:endParaRPr lang="de-DE" sz="1600" dirty="0">
              <a:solidFill>
                <a:srgbClr val="FFFFFF"/>
              </a:solidFill>
              <a:latin typeface="Century Gothic" panose="020B0502020202020204" pitchFamily="34" charset="0"/>
              <a:ea typeface="Century Gothic"/>
              <a:cs typeface="Century Gothic"/>
              <a:sym typeface="Century Gothic"/>
            </a:endParaRPr>
          </a:p>
        </p:txBody>
      </p:sp>
      <p:pic>
        <p:nvPicPr>
          <p:cNvPr id="8" name="Immagine 37">
            <a:extLst>
              <a:ext uri="{FF2B5EF4-FFF2-40B4-BE49-F238E27FC236}">
                <a16:creationId xmlns:a16="http://schemas.microsoft.com/office/drawing/2014/main" id="{314A6D71-94CC-C7A8-DC7B-CB06D23993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1513" y="1632807"/>
            <a:ext cx="2436188" cy="909511"/>
          </a:xfrm>
          <a:prstGeom prst="rect">
            <a:avLst/>
          </a:prstGeom>
        </p:spPr>
      </p:pic>
      <p:sp>
        <p:nvSpPr>
          <p:cNvPr id="9" name="Google Shape;931;p18">
            <a:extLst>
              <a:ext uri="{FF2B5EF4-FFF2-40B4-BE49-F238E27FC236}">
                <a16:creationId xmlns:a16="http://schemas.microsoft.com/office/drawing/2014/main" id="{89882EFD-EC8D-5108-DAFA-779418EFE881}"/>
              </a:ext>
            </a:extLst>
          </p:cNvPr>
          <p:cNvSpPr txBox="1"/>
          <p:nvPr/>
        </p:nvSpPr>
        <p:spPr>
          <a:xfrm>
            <a:off x="8457384" y="5575808"/>
            <a:ext cx="3132000" cy="1224000"/>
          </a:xfrm>
          <a:prstGeom prst="rect">
            <a:avLst/>
          </a:prstGeom>
          <a:solidFill>
            <a:srgbClr val="B7B7B7">
              <a:lumMod val="20000"/>
              <a:lumOff val="80000"/>
              <a:alpha val="30000"/>
            </a:srgbClr>
          </a:solidFill>
          <a:ln w="9525" cap="flat" cmpd="sng">
            <a:noFill/>
            <a:prstDash val="solid"/>
            <a:round/>
            <a:headEnd type="none" w="sm" len="sm"/>
            <a:tailEnd type="none" w="sm" len="sm"/>
          </a:ln>
        </p:spPr>
        <p:txBody>
          <a:bodyPr spcFirstLastPara="1" wrap="square" lIns="55440" tIns="504000" rIns="55440" bIns="27713" anchor="t" anchorCtr="0">
            <a:noAutofit/>
          </a:bodyPr>
          <a:lstStyle>
            <a:defPPr>
              <a:defRPr lang="it-IT"/>
            </a:defPPr>
            <a:lvl1pPr marR="0" lvl="0" indent="0" algn="ctr" fontAlgn="auto">
              <a:lnSpc>
                <a:spcPct val="100000"/>
              </a:lnSpc>
              <a:spcBef>
                <a:spcPts val="0"/>
              </a:spcBef>
              <a:spcAft>
                <a:spcPts val="0"/>
              </a:spcAft>
              <a:buClr>
                <a:srgbClr val="000000"/>
              </a:buClr>
              <a:buSzTx/>
              <a:buFont typeface="Arial"/>
              <a:buNone/>
              <a:tabLst/>
              <a:defRPr kumimoji="0" sz="1100" b="1" i="0" u="none" strike="noStrike" kern="0" cap="none" spc="0" normalizeH="0" baseline="0">
                <a:ln>
                  <a:noFill/>
                </a:ln>
                <a:solidFill>
                  <a:schemeClr val="accent1"/>
                </a:solidFill>
                <a:effectLst/>
                <a:uLnTx/>
                <a:uFillTx/>
                <a:latin typeface="+mj-lt"/>
                <a:ea typeface="Century Gothic"/>
                <a:cs typeface="Century Gothic"/>
              </a:defRPr>
            </a:lvl1pPr>
          </a:lstStyle>
          <a:p>
            <a:pPr defTabSz="554492" rtl="0">
              <a:defRPr/>
            </a:pPr>
            <a:endParaRPr lang="de-DE" sz="1000" dirty="0">
              <a:solidFill>
                <a:srgbClr val="003C5F"/>
              </a:solidFill>
              <a:latin typeface="Century Gothic" panose="020B0502020202020204" pitchFamily="34" charset="0"/>
              <a:sym typeface="Arial"/>
            </a:endParaRPr>
          </a:p>
        </p:txBody>
      </p:sp>
      <p:sp>
        <p:nvSpPr>
          <p:cNvPr id="10" name="Google Shape;931;p18">
            <a:extLst>
              <a:ext uri="{FF2B5EF4-FFF2-40B4-BE49-F238E27FC236}">
                <a16:creationId xmlns:a16="http://schemas.microsoft.com/office/drawing/2014/main" id="{3924FE92-F49E-C2BC-7522-7E093754559E}"/>
              </a:ext>
            </a:extLst>
          </p:cNvPr>
          <p:cNvSpPr txBox="1"/>
          <p:nvPr/>
        </p:nvSpPr>
        <p:spPr>
          <a:xfrm>
            <a:off x="520798" y="5575809"/>
            <a:ext cx="3132000" cy="1224000"/>
          </a:xfrm>
          <a:prstGeom prst="rect">
            <a:avLst/>
          </a:prstGeom>
          <a:solidFill>
            <a:srgbClr val="B7B7B7">
              <a:lumMod val="20000"/>
              <a:lumOff val="80000"/>
              <a:alpha val="10000"/>
            </a:srgbClr>
          </a:solidFill>
          <a:ln w="9525" cap="flat" cmpd="sng">
            <a:noFill/>
            <a:prstDash val="solid"/>
            <a:round/>
            <a:headEnd type="none" w="sm" len="sm"/>
            <a:tailEnd type="none" w="sm" len="sm"/>
          </a:ln>
        </p:spPr>
        <p:txBody>
          <a:bodyPr spcFirstLastPara="1" wrap="square" lIns="55440" tIns="504000" rIns="55440" bIns="144000" anchor="t" anchorCtr="0">
            <a:noAutofit/>
          </a:bodyPr>
          <a:lstStyle>
            <a:defPPr>
              <a:defRPr lang="it-IT"/>
            </a:defPPr>
            <a:lvl1pPr marR="0" lvl="0" indent="0" algn="ctr" fontAlgn="auto">
              <a:lnSpc>
                <a:spcPct val="100000"/>
              </a:lnSpc>
              <a:spcBef>
                <a:spcPts val="0"/>
              </a:spcBef>
              <a:spcAft>
                <a:spcPts val="0"/>
              </a:spcAft>
              <a:buClr>
                <a:srgbClr val="000000"/>
              </a:buClr>
              <a:buSzTx/>
              <a:buFont typeface="Arial"/>
              <a:buNone/>
              <a:tabLst/>
              <a:defRPr kumimoji="0" sz="1400" b="1" i="0" u="none" strike="noStrike" kern="0" cap="none" spc="0" normalizeH="0" baseline="0">
                <a:ln>
                  <a:noFill/>
                </a:ln>
                <a:solidFill>
                  <a:schemeClr val="accent1"/>
                </a:solidFill>
                <a:effectLst/>
                <a:uLnTx/>
                <a:uFillTx/>
                <a:latin typeface="+mj-lt"/>
                <a:ea typeface="Century Gothic"/>
                <a:cs typeface="Century Gothic"/>
              </a:defRPr>
            </a:lvl1pPr>
          </a:lstStyle>
          <a:p>
            <a:pPr defTabSz="554492" rtl="0">
              <a:defRPr/>
            </a:pPr>
            <a:endParaRPr lang="de-DE" sz="1100" dirty="0">
              <a:solidFill>
                <a:srgbClr val="003C5F"/>
              </a:solidFill>
              <a:latin typeface="Century Gothic" panose="020B0502020202020204" pitchFamily="34" charset="0"/>
              <a:sym typeface="Arial"/>
            </a:endParaRPr>
          </a:p>
        </p:txBody>
      </p:sp>
      <p:sp>
        <p:nvSpPr>
          <p:cNvPr id="11" name="Google Shape;870;p17">
            <a:extLst>
              <a:ext uri="{FF2B5EF4-FFF2-40B4-BE49-F238E27FC236}">
                <a16:creationId xmlns:a16="http://schemas.microsoft.com/office/drawing/2014/main" id="{5BFA3827-57B4-ED3C-E92C-967130A54E6E}"/>
              </a:ext>
            </a:extLst>
          </p:cNvPr>
          <p:cNvSpPr/>
          <p:nvPr/>
        </p:nvSpPr>
        <p:spPr>
          <a:xfrm>
            <a:off x="8457384" y="1290876"/>
            <a:ext cx="3132000" cy="4212000"/>
          </a:xfrm>
          <a:prstGeom prst="roundRect">
            <a:avLst>
              <a:gd name="adj" fmla="val 0"/>
            </a:avLst>
          </a:prstGeom>
          <a:solidFill>
            <a:schemeClr val="bg1">
              <a:alpha val="30000"/>
            </a:schemeClr>
          </a:solidFill>
          <a:ln w="19050" cap="flat" cmpd="sng">
            <a:no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55440" tIns="27713" rIns="55440" bIns="27713" anchor="ctr" anchorCtr="0">
            <a:noAutofit/>
          </a:bodyPr>
          <a:lstStyle/>
          <a:p>
            <a:pPr algn="ctr" defTabSz="554492" rtl="0">
              <a:buClr>
                <a:srgbClr val="000000"/>
              </a:buClr>
              <a:defRPr/>
            </a:pPr>
            <a:endParaRPr lang="de-DE" sz="1600" dirty="0">
              <a:solidFill>
                <a:srgbClr val="FFFFFF"/>
              </a:solidFill>
              <a:latin typeface="Century Gothic" panose="020B0502020202020204" pitchFamily="34" charset="0"/>
              <a:ea typeface="Century Gothic"/>
              <a:cs typeface="Century Gothic"/>
              <a:sym typeface="Century Gothic"/>
            </a:endParaRPr>
          </a:p>
        </p:txBody>
      </p:sp>
      <p:sp>
        <p:nvSpPr>
          <p:cNvPr id="12" name="Google Shape;870;p17">
            <a:extLst>
              <a:ext uri="{FF2B5EF4-FFF2-40B4-BE49-F238E27FC236}">
                <a16:creationId xmlns:a16="http://schemas.microsoft.com/office/drawing/2014/main" id="{A185476A-D9D1-F75F-D74E-B372221D889D}"/>
              </a:ext>
            </a:extLst>
          </p:cNvPr>
          <p:cNvSpPr/>
          <p:nvPr/>
        </p:nvSpPr>
        <p:spPr>
          <a:xfrm>
            <a:off x="523080" y="1290874"/>
            <a:ext cx="3132000" cy="4212000"/>
          </a:xfrm>
          <a:prstGeom prst="roundRect">
            <a:avLst>
              <a:gd name="adj" fmla="val 0"/>
            </a:avLst>
          </a:prstGeom>
          <a:solidFill>
            <a:schemeClr val="bg1">
              <a:alpha val="10000"/>
            </a:schemeClr>
          </a:solidFill>
          <a:ln w="19050" cap="flat" cmpd="sng">
            <a:no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55440" tIns="27713" rIns="55440" bIns="27713" anchor="ctr" anchorCtr="0">
            <a:noAutofit/>
          </a:bodyPr>
          <a:lstStyle/>
          <a:p>
            <a:pPr algn="ctr" defTabSz="554492" rtl="0">
              <a:buClr>
                <a:srgbClr val="000000"/>
              </a:buClr>
              <a:defRPr/>
            </a:pPr>
            <a:endParaRPr lang="de-DE" sz="1600" dirty="0">
              <a:solidFill>
                <a:srgbClr val="FFFFFF"/>
              </a:solidFill>
              <a:latin typeface="Century Gothic" panose="020B0502020202020204" pitchFamily="34" charset="0"/>
              <a:ea typeface="Century Gothic"/>
              <a:cs typeface="Century Gothic"/>
              <a:sym typeface="Century Gothic"/>
            </a:endParaRPr>
          </a:p>
        </p:txBody>
      </p:sp>
      <p:sp>
        <p:nvSpPr>
          <p:cNvPr id="13" name="Rettangolo 14">
            <a:extLst>
              <a:ext uri="{FF2B5EF4-FFF2-40B4-BE49-F238E27FC236}">
                <a16:creationId xmlns:a16="http://schemas.microsoft.com/office/drawing/2014/main" id="{24CFF80C-ACD5-4F15-2CAE-DEBB7DD0E667}"/>
              </a:ext>
            </a:extLst>
          </p:cNvPr>
          <p:cNvSpPr/>
          <p:nvPr/>
        </p:nvSpPr>
        <p:spPr>
          <a:xfrm>
            <a:off x="790702" y="3443891"/>
            <a:ext cx="2664000" cy="641135"/>
          </a:xfrm>
          <a:prstGeom prst="rect">
            <a:avLst/>
          </a:prstGeom>
          <a:solidFill>
            <a:srgbClr val="3B4A5E"/>
          </a:solidFill>
          <a:ln w="9525" algn="ctr">
            <a:noFill/>
            <a:prstDash val="solid"/>
            <a:round/>
            <a:headEnd/>
            <a:tailEnd/>
          </a:ln>
        </p:spPr>
        <p:txBody>
          <a:bodyPr anchor="ctr"/>
          <a:lstStyle/>
          <a:p>
            <a:pPr algn="r" defTabSz="55353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AUFTRAGSAUSFÜHRUNG / AUFTRAGSVERWALTUNG / PRODUKTIONSVERFOLGUNG</a:t>
            </a:r>
          </a:p>
        </p:txBody>
      </p:sp>
      <p:sp>
        <p:nvSpPr>
          <p:cNvPr id="14" name="Rettangolo 19">
            <a:extLst>
              <a:ext uri="{FF2B5EF4-FFF2-40B4-BE49-F238E27FC236}">
                <a16:creationId xmlns:a16="http://schemas.microsoft.com/office/drawing/2014/main" id="{BA4D9835-0D9D-B934-E005-04C1BEA2FB22}"/>
              </a:ext>
            </a:extLst>
          </p:cNvPr>
          <p:cNvSpPr/>
          <p:nvPr/>
        </p:nvSpPr>
        <p:spPr>
          <a:xfrm>
            <a:off x="790702" y="1355443"/>
            <a:ext cx="2664000" cy="644905"/>
          </a:xfrm>
          <a:prstGeom prst="rect">
            <a:avLst/>
          </a:prstGeom>
          <a:solidFill>
            <a:srgbClr val="3B4A5E"/>
          </a:solidFill>
          <a:ln w="9525" algn="ctr">
            <a:noFill/>
            <a:prstDash val="solid"/>
            <a:round/>
            <a:headEnd/>
            <a:tailEnd/>
          </a:ln>
        </p:spPr>
        <p:txBody>
          <a:bodyPr anchor="ctr"/>
          <a:lstStyle/>
          <a:p>
            <a:pPr algn="r" defTabSz="55353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LIEFERANTENFINDUG UND ZERTIFIZIERUNG (1-N) </a:t>
            </a:r>
          </a:p>
        </p:txBody>
      </p:sp>
      <p:sp>
        <p:nvSpPr>
          <p:cNvPr id="15" name="Rectangle 83">
            <a:extLst>
              <a:ext uri="{FF2B5EF4-FFF2-40B4-BE49-F238E27FC236}">
                <a16:creationId xmlns:a16="http://schemas.microsoft.com/office/drawing/2014/main" id="{7567C18A-08D5-C7BF-5878-1E3477B1860B}"/>
              </a:ext>
            </a:extLst>
          </p:cNvPr>
          <p:cNvSpPr>
            <a:spLocks noChangeArrowheads="1"/>
          </p:cNvSpPr>
          <p:nvPr>
            <p:custDataLst>
              <p:tags r:id="rId1"/>
            </p:custDataLst>
          </p:nvPr>
        </p:nvSpPr>
        <p:spPr bwMode="auto">
          <a:xfrm>
            <a:off x="8869614" y="2879750"/>
            <a:ext cx="1523002" cy="932623"/>
          </a:xfrm>
          <a:prstGeom prst="rect">
            <a:avLst/>
          </a:prstGeom>
          <a:solidFill>
            <a:srgbClr val="3B4A5E"/>
          </a:solidFill>
          <a:ln w="9525" algn="ctr">
            <a:noFill/>
            <a:prstDash val="solid"/>
            <a:round/>
            <a:headEnd/>
            <a:tailEnd/>
          </a:ln>
        </p:spPr>
        <p:txBody>
          <a:bodyPr anchor="ctr"/>
          <a:lstStyle/>
          <a:p>
            <a:pPr algn="ctr" defTabSz="553530" rtl="0">
              <a:buClr>
                <a:srgbClr val="000000"/>
              </a:buClr>
              <a:buSzPct val="80000"/>
              <a:defRPr/>
            </a:pPr>
            <a:endParaRPr lang="de-DE" sz="1200" b="1" dirty="0">
              <a:solidFill>
                <a:srgbClr val="FFFFFF"/>
              </a:solidFill>
              <a:latin typeface="Century Gothic" panose="020B0502020202020204" pitchFamily="34" charset="0"/>
              <a:cs typeface="Arial" pitchFamily="34" charset="0"/>
              <a:sym typeface="Arial"/>
            </a:endParaRPr>
          </a:p>
          <a:p>
            <a:pPr algn="ctr" defTabSz="553530" rtl="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VERBRAUCHER ENGAGEMENT</a:t>
            </a:r>
          </a:p>
          <a:p>
            <a:pPr algn="ctr" defTabSz="553530" rtl="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  </a:t>
            </a:r>
          </a:p>
        </p:txBody>
      </p:sp>
      <p:pic>
        <p:nvPicPr>
          <p:cNvPr id="16" name="Google Shape;913;p17">
            <a:extLst>
              <a:ext uri="{FF2B5EF4-FFF2-40B4-BE49-F238E27FC236}">
                <a16:creationId xmlns:a16="http://schemas.microsoft.com/office/drawing/2014/main" id="{89142FA2-D10D-01A8-2422-8850E3BEA9F2}"/>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7317" y="4144330"/>
            <a:ext cx="428079" cy="436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ettangolo 4">
            <a:extLst>
              <a:ext uri="{FF2B5EF4-FFF2-40B4-BE49-F238E27FC236}">
                <a16:creationId xmlns:a16="http://schemas.microsoft.com/office/drawing/2014/main" id="{8B2C8F1F-1DDE-E90C-D3D8-A4E143F2FC05}"/>
              </a:ext>
            </a:extLst>
          </p:cNvPr>
          <p:cNvSpPr/>
          <p:nvPr/>
        </p:nvSpPr>
        <p:spPr>
          <a:xfrm>
            <a:off x="790702" y="2753626"/>
            <a:ext cx="2664000" cy="641135"/>
          </a:xfrm>
          <a:prstGeom prst="rect">
            <a:avLst/>
          </a:prstGeom>
          <a:solidFill>
            <a:srgbClr val="3B4A5E"/>
          </a:solidFill>
          <a:ln w="9525" algn="ctr">
            <a:noFill/>
            <a:prstDash val="solid"/>
            <a:round/>
            <a:headEnd/>
            <a:tailEnd/>
          </a:ln>
        </p:spPr>
        <p:txBody>
          <a:bodyPr anchor="ctr"/>
          <a:lstStyle/>
          <a:p>
            <a:pPr algn="r" defTabSz="55353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KAUFABWICKLUNG / BESTELLVERWALTUNG / ASN</a:t>
            </a:r>
          </a:p>
        </p:txBody>
      </p:sp>
      <p:sp>
        <p:nvSpPr>
          <p:cNvPr id="18" name="Rettangolo 7">
            <a:extLst>
              <a:ext uri="{FF2B5EF4-FFF2-40B4-BE49-F238E27FC236}">
                <a16:creationId xmlns:a16="http://schemas.microsoft.com/office/drawing/2014/main" id="{9B4EF90E-F8EA-2B71-D66B-A6E944C0B112}"/>
              </a:ext>
            </a:extLst>
          </p:cNvPr>
          <p:cNvSpPr/>
          <p:nvPr/>
        </p:nvSpPr>
        <p:spPr>
          <a:xfrm>
            <a:off x="790702" y="4137130"/>
            <a:ext cx="2664000" cy="655056"/>
          </a:xfrm>
          <a:prstGeom prst="rect">
            <a:avLst/>
          </a:prstGeom>
          <a:solidFill>
            <a:srgbClr val="3B4A5E"/>
          </a:solidFill>
          <a:ln w="9525" algn="ctr">
            <a:noFill/>
            <a:prstDash val="solid"/>
            <a:round/>
            <a:headEnd/>
            <a:tailEnd/>
          </a:ln>
        </p:spPr>
        <p:txBody>
          <a:bodyPr anchor="ctr"/>
          <a:lstStyle/>
          <a:p>
            <a:pPr algn="r" defTabSz="55353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AUDIT-NACHVERFOLGUNG / KONFORMITÄT</a:t>
            </a:r>
            <a:endParaRPr lang="de-DE" sz="1100" b="1" dirty="0">
              <a:solidFill>
                <a:srgbClr val="FFFFFF"/>
              </a:solidFill>
              <a:latin typeface="Century Gothic" panose="020B0502020202020204" pitchFamily="34" charset="0"/>
              <a:cs typeface="Arial" pitchFamily="34" charset="0"/>
              <a:sym typeface="Arial"/>
            </a:endParaRPr>
          </a:p>
        </p:txBody>
      </p:sp>
      <p:sp>
        <p:nvSpPr>
          <p:cNvPr id="19" name="Google Shape;1233;p17">
            <a:extLst>
              <a:ext uri="{FF2B5EF4-FFF2-40B4-BE49-F238E27FC236}">
                <a16:creationId xmlns:a16="http://schemas.microsoft.com/office/drawing/2014/main" id="{40018086-23BE-1D74-9DB8-6B6E017F0007}"/>
              </a:ext>
            </a:extLst>
          </p:cNvPr>
          <p:cNvSpPr/>
          <p:nvPr/>
        </p:nvSpPr>
        <p:spPr>
          <a:xfrm rot="5400000">
            <a:off x="3506943" y="3118960"/>
            <a:ext cx="1203450" cy="414158"/>
          </a:xfrm>
          <a:custGeom>
            <a:avLst/>
            <a:gdLst/>
            <a:ahLst/>
            <a:cxnLst/>
            <a:rect l="l" t="t" r="r" b="b"/>
            <a:pathLst>
              <a:path w="1105962" h="922713" extrusionOk="0">
                <a:moveTo>
                  <a:pt x="0" y="914400"/>
                </a:moveTo>
                <a:lnTo>
                  <a:pt x="530352" y="0"/>
                </a:lnTo>
                <a:cubicBezTo>
                  <a:pt x="707136" y="304800"/>
                  <a:pt x="1105962" y="922713"/>
                  <a:pt x="1105962" y="922713"/>
                </a:cubicBezTo>
              </a:path>
            </a:pathLst>
          </a:custGeom>
          <a:noFill/>
          <a:ln w="57150" cap="rnd" cmpd="sng">
            <a:solidFill>
              <a:schemeClr val="bg1"/>
            </a:solidFill>
            <a:prstDash val="solid"/>
            <a:miter lim="800000"/>
            <a:headEnd type="none" w="sm" len="sm"/>
            <a:tailEnd type="none" w="sm" len="sm"/>
          </a:ln>
          <a:effectLst>
            <a:outerShdw blurRad="50800" dist="25400" dir="10800000" algn="r" rotWithShape="0">
              <a:srgbClr val="000000">
                <a:alpha val="48627"/>
              </a:srgbClr>
            </a:outerShdw>
          </a:effectLst>
        </p:spPr>
        <p:txBody>
          <a:bodyPr spcFirstLastPara="1" wrap="square" lIns="55440" tIns="27713" rIns="55440" bIns="27713" anchor="ctr" anchorCtr="0">
            <a:noAutofit/>
          </a:bodyPr>
          <a:lstStyle/>
          <a:p>
            <a:pPr algn="ctr" defTabSz="554492" rtl="0">
              <a:buClr>
                <a:srgbClr val="000000"/>
              </a:buClr>
              <a:buSzPts val="1800"/>
              <a:defRPr/>
            </a:pPr>
            <a:endParaRPr lang="de-DE" sz="1600" dirty="0">
              <a:solidFill>
                <a:schemeClr val="bg1"/>
              </a:solidFill>
              <a:latin typeface="Century Gothic" panose="020B0502020202020204" pitchFamily="34" charset="0"/>
              <a:ea typeface="Century Gothic"/>
              <a:cs typeface="Century Gothic"/>
              <a:sym typeface="Century Gothic"/>
            </a:endParaRPr>
          </a:p>
        </p:txBody>
      </p:sp>
      <p:sp>
        <p:nvSpPr>
          <p:cNvPr id="20" name="Google Shape;1233;p17">
            <a:extLst>
              <a:ext uri="{FF2B5EF4-FFF2-40B4-BE49-F238E27FC236}">
                <a16:creationId xmlns:a16="http://schemas.microsoft.com/office/drawing/2014/main" id="{F96FB352-9E31-0E15-C527-3F975088187C}"/>
              </a:ext>
            </a:extLst>
          </p:cNvPr>
          <p:cNvSpPr/>
          <p:nvPr/>
        </p:nvSpPr>
        <p:spPr>
          <a:xfrm rot="5400000">
            <a:off x="7473759" y="3144888"/>
            <a:ext cx="1203450" cy="362302"/>
          </a:xfrm>
          <a:custGeom>
            <a:avLst/>
            <a:gdLst/>
            <a:ahLst/>
            <a:cxnLst/>
            <a:rect l="l" t="t" r="r" b="b"/>
            <a:pathLst>
              <a:path w="1105962" h="922713" extrusionOk="0">
                <a:moveTo>
                  <a:pt x="0" y="914400"/>
                </a:moveTo>
                <a:lnTo>
                  <a:pt x="530352" y="0"/>
                </a:lnTo>
                <a:cubicBezTo>
                  <a:pt x="707136" y="304800"/>
                  <a:pt x="1105962" y="922713"/>
                  <a:pt x="1105962" y="922713"/>
                </a:cubicBezTo>
              </a:path>
            </a:pathLst>
          </a:custGeom>
          <a:noFill/>
          <a:ln w="57150" cap="rnd" cmpd="sng">
            <a:solidFill>
              <a:schemeClr val="bg1"/>
            </a:solidFill>
            <a:prstDash val="solid"/>
            <a:miter lim="800000"/>
            <a:headEnd type="none" w="sm" len="sm"/>
            <a:tailEnd type="none" w="sm" len="sm"/>
          </a:ln>
          <a:effectLst>
            <a:outerShdw blurRad="50800" dist="25400" dir="10800000" algn="r" rotWithShape="0">
              <a:srgbClr val="000000">
                <a:alpha val="48627"/>
              </a:srgbClr>
            </a:outerShdw>
          </a:effectLst>
        </p:spPr>
        <p:txBody>
          <a:bodyPr spcFirstLastPara="1" wrap="square" lIns="55440" tIns="27713" rIns="55440" bIns="27713" anchor="ctr" anchorCtr="0">
            <a:noAutofit/>
          </a:bodyPr>
          <a:lstStyle/>
          <a:p>
            <a:pPr algn="ctr" defTabSz="554492" rtl="0">
              <a:buClr>
                <a:srgbClr val="000000"/>
              </a:buClr>
              <a:buSzPts val="1800"/>
              <a:defRPr/>
            </a:pPr>
            <a:endParaRPr lang="de-DE" sz="1600" dirty="0">
              <a:solidFill>
                <a:srgbClr val="FFFFFF"/>
              </a:solidFill>
              <a:latin typeface="Century Gothic" panose="020B0502020202020204" pitchFamily="34" charset="0"/>
              <a:ea typeface="Century Gothic"/>
              <a:cs typeface="Century Gothic"/>
              <a:sym typeface="Century Gothic"/>
            </a:endParaRPr>
          </a:p>
        </p:txBody>
      </p:sp>
      <p:pic>
        <p:nvPicPr>
          <p:cNvPr id="21" name="Immagine 13">
            <a:extLst>
              <a:ext uri="{FF2B5EF4-FFF2-40B4-BE49-F238E27FC236}">
                <a16:creationId xmlns:a16="http://schemas.microsoft.com/office/drawing/2014/main" id="{FBFF1D4E-E0FE-3FC0-BF9A-4C5252F3C6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58279" y="2701017"/>
            <a:ext cx="1594203" cy="1837386"/>
          </a:xfrm>
          <a:prstGeom prst="rect">
            <a:avLst/>
          </a:prstGeom>
        </p:spPr>
      </p:pic>
      <p:pic>
        <p:nvPicPr>
          <p:cNvPr id="22" name="Google Shape;471;p6">
            <a:extLst>
              <a:ext uri="{FF2B5EF4-FFF2-40B4-BE49-F238E27FC236}">
                <a16:creationId xmlns:a16="http://schemas.microsoft.com/office/drawing/2014/main" id="{F9E27093-D273-1DED-40C1-5532081346B5}"/>
              </a:ext>
            </a:extLst>
          </p:cNvPr>
          <p:cNvPicPr preferRelativeResize="0"/>
          <p:nvPr/>
        </p:nvPicPr>
        <p:blipFill rotWithShape="1">
          <a:blip r:embed="rId6">
            <a:alphaModFix/>
          </a:blip>
          <a:srcRect/>
          <a:stretch/>
        </p:blipFill>
        <p:spPr>
          <a:xfrm>
            <a:off x="6594854" y="4061731"/>
            <a:ext cx="808437" cy="863557"/>
          </a:xfrm>
          <a:prstGeom prst="rect">
            <a:avLst/>
          </a:prstGeom>
          <a:noFill/>
          <a:ln>
            <a:noFill/>
          </a:ln>
        </p:spPr>
      </p:pic>
      <p:sp>
        <p:nvSpPr>
          <p:cNvPr id="23" name="Rettangolo 16">
            <a:extLst>
              <a:ext uri="{FF2B5EF4-FFF2-40B4-BE49-F238E27FC236}">
                <a16:creationId xmlns:a16="http://schemas.microsoft.com/office/drawing/2014/main" id="{2055A7F2-8A63-68C9-8C3E-D285681CF95A}"/>
              </a:ext>
            </a:extLst>
          </p:cNvPr>
          <p:cNvSpPr/>
          <p:nvPr/>
        </p:nvSpPr>
        <p:spPr>
          <a:xfrm>
            <a:off x="5459312" y="4410075"/>
            <a:ext cx="1121772" cy="474722"/>
          </a:xfrm>
          <a:prstGeom prst="rect">
            <a:avLst/>
          </a:prstGeom>
          <a:solidFill>
            <a:srgbClr val="FFFFFF"/>
          </a:solidFill>
          <a:ln w="9525" cap="flat" cmpd="sng" algn="ctr">
            <a:solidFill>
              <a:srgbClr val="0A71B3">
                <a:lumMod val="75000"/>
                <a:lumOff val="25000"/>
              </a:srgbClr>
            </a:solidFill>
            <a:prstDash val="solid"/>
            <a:miter lim="800000"/>
          </a:ln>
          <a:effectLst/>
        </p:spPr>
        <p:txBody>
          <a:bodyPr rtlCol="0" anchor="ctr"/>
          <a:lstStyle/>
          <a:p>
            <a:pPr algn="ctr" defTabSz="554492" rtl="0">
              <a:buClr>
                <a:srgbClr val="000000"/>
              </a:buClr>
              <a:defRPr/>
            </a:pPr>
            <a:r>
              <a:rPr lang="de-DE" sz="1200" dirty="0">
                <a:solidFill>
                  <a:srgbClr val="003C5F">
                    <a:lumMod val="75000"/>
                  </a:srgbClr>
                </a:solidFill>
                <a:latin typeface="Century Gothic" panose="020B0502020202020204" pitchFamily="34" charset="0"/>
                <a:ea typeface="+mn-ea"/>
                <a:cs typeface="+mn-cs"/>
                <a:sym typeface="Arial"/>
              </a:rPr>
              <a:t>ESG/PEF Kalkulation</a:t>
            </a:r>
          </a:p>
        </p:txBody>
      </p:sp>
      <p:sp>
        <p:nvSpPr>
          <p:cNvPr id="24" name="Rettangolo 24">
            <a:extLst>
              <a:ext uri="{FF2B5EF4-FFF2-40B4-BE49-F238E27FC236}">
                <a16:creationId xmlns:a16="http://schemas.microsoft.com/office/drawing/2014/main" id="{3A21CE3A-2EDC-9BBF-B4DE-19AA489CC46B}"/>
              </a:ext>
            </a:extLst>
          </p:cNvPr>
          <p:cNvSpPr/>
          <p:nvPr/>
        </p:nvSpPr>
        <p:spPr>
          <a:xfrm>
            <a:off x="6345798" y="3194395"/>
            <a:ext cx="1121772" cy="768168"/>
          </a:xfrm>
          <a:prstGeom prst="rect">
            <a:avLst/>
          </a:prstGeom>
          <a:solidFill>
            <a:srgbClr val="FFFFFF"/>
          </a:solidFill>
          <a:ln w="9525" cap="flat" cmpd="sng" algn="ctr">
            <a:solidFill>
              <a:srgbClr val="0A71B3">
                <a:lumMod val="75000"/>
                <a:lumOff val="25000"/>
              </a:srgbClr>
            </a:solidFill>
            <a:prstDash val="solid"/>
            <a:miter lim="800000"/>
          </a:ln>
          <a:effectLst/>
        </p:spPr>
        <p:txBody>
          <a:bodyPr rtlCol="0" anchor="ctr"/>
          <a:lstStyle/>
          <a:p>
            <a:pPr algn="ctr" defTabSz="554492" rtl="0">
              <a:buClr>
                <a:srgbClr val="000000"/>
              </a:buClr>
              <a:defRPr/>
            </a:pPr>
            <a:r>
              <a:rPr lang="de-DE" sz="1200" dirty="0">
                <a:solidFill>
                  <a:srgbClr val="003C5F">
                    <a:lumMod val="75000"/>
                  </a:srgbClr>
                </a:solidFill>
                <a:latin typeface="Century Gothic" panose="020B0502020202020204" pitchFamily="34" charset="0"/>
                <a:ea typeface="+mn-ea"/>
                <a:cs typeface="+mn-cs"/>
                <a:sym typeface="Arial"/>
              </a:rPr>
              <a:t>Rückwärts-/</a:t>
            </a:r>
          </a:p>
          <a:p>
            <a:pPr algn="ctr" defTabSz="554492" rtl="0">
              <a:buClr>
                <a:srgbClr val="000000"/>
              </a:buClr>
              <a:defRPr/>
            </a:pPr>
            <a:r>
              <a:rPr lang="de-DE" sz="1200" dirty="0">
                <a:solidFill>
                  <a:srgbClr val="003C5F">
                    <a:lumMod val="75000"/>
                  </a:srgbClr>
                </a:solidFill>
                <a:latin typeface="Century Gothic" panose="020B0502020202020204" pitchFamily="34" charset="0"/>
                <a:ea typeface="+mn-ea"/>
                <a:cs typeface="+mn-cs"/>
                <a:sym typeface="Arial"/>
              </a:rPr>
              <a:t>Vorwärts- Anfrage</a:t>
            </a:r>
          </a:p>
        </p:txBody>
      </p:sp>
      <p:sp>
        <p:nvSpPr>
          <p:cNvPr id="25" name="Rettangolo 32">
            <a:extLst>
              <a:ext uri="{FF2B5EF4-FFF2-40B4-BE49-F238E27FC236}">
                <a16:creationId xmlns:a16="http://schemas.microsoft.com/office/drawing/2014/main" id="{89EA12C8-E4DB-9B9F-B345-135AB5D477EE}"/>
              </a:ext>
            </a:extLst>
          </p:cNvPr>
          <p:cNvSpPr/>
          <p:nvPr/>
        </p:nvSpPr>
        <p:spPr>
          <a:xfrm>
            <a:off x="790702" y="4858963"/>
            <a:ext cx="2664000" cy="572908"/>
          </a:xfrm>
          <a:prstGeom prst="rect">
            <a:avLst/>
          </a:prstGeom>
          <a:solidFill>
            <a:srgbClr val="3B4A5E"/>
          </a:solidFill>
          <a:ln w="9525" algn="ctr">
            <a:noFill/>
            <a:prstDash val="solid"/>
            <a:round/>
            <a:headEnd/>
            <a:tailEnd/>
          </a:ln>
        </p:spPr>
        <p:txBody>
          <a:bodyPr anchor="ctr"/>
          <a:lstStyle/>
          <a:p>
            <a:pPr algn="r" defTabSz="55353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INTEGRATION MIT EXISTIERENDEN SYSTEMEN / EXTERNEN DB / IOT</a:t>
            </a:r>
          </a:p>
        </p:txBody>
      </p:sp>
      <p:sp>
        <p:nvSpPr>
          <p:cNvPr id="26" name="Rettangolo 28">
            <a:extLst>
              <a:ext uri="{FF2B5EF4-FFF2-40B4-BE49-F238E27FC236}">
                <a16:creationId xmlns:a16="http://schemas.microsoft.com/office/drawing/2014/main" id="{08D92C8A-0B75-8CD2-70EB-BBB3FF658AC0}"/>
              </a:ext>
            </a:extLst>
          </p:cNvPr>
          <p:cNvSpPr/>
          <p:nvPr/>
        </p:nvSpPr>
        <p:spPr>
          <a:xfrm>
            <a:off x="790702" y="2072937"/>
            <a:ext cx="2664000" cy="620650"/>
          </a:xfrm>
          <a:prstGeom prst="rect">
            <a:avLst/>
          </a:prstGeom>
          <a:solidFill>
            <a:srgbClr val="3B4A5E"/>
          </a:solidFill>
          <a:ln w="9525" algn="ctr">
            <a:noFill/>
            <a:prstDash val="solid"/>
            <a:round/>
            <a:headEnd/>
            <a:tailEnd/>
          </a:ln>
        </p:spPr>
        <p:txBody>
          <a:bodyPr anchor="ctr"/>
          <a:lstStyle/>
          <a:p>
            <a:pPr algn="r" defTabSz="553530">
              <a:buClr>
                <a:srgbClr val="000000"/>
              </a:buClr>
              <a:buSzPct val="80000"/>
              <a:defRPr/>
            </a:pPr>
            <a:r>
              <a:rPr lang="de-DE" sz="1200" b="1" dirty="0">
                <a:solidFill>
                  <a:srgbClr val="FFFFFF"/>
                </a:solidFill>
                <a:latin typeface="Century Gothic" panose="020B0502020202020204" pitchFamily="34" charset="0"/>
                <a:cs typeface="Arial" pitchFamily="34" charset="0"/>
                <a:sym typeface="Arial"/>
              </a:rPr>
              <a:t>PRODUKTQUALIFIKATION / TECHNISCHE SPEZIFIKATION</a:t>
            </a:r>
          </a:p>
        </p:txBody>
      </p:sp>
      <p:sp>
        <p:nvSpPr>
          <p:cNvPr id="27" name="TextBox 4">
            <a:extLst>
              <a:ext uri="{FF2B5EF4-FFF2-40B4-BE49-F238E27FC236}">
                <a16:creationId xmlns:a16="http://schemas.microsoft.com/office/drawing/2014/main" id="{12133D3F-5718-7AE0-53F1-96519335A85D}"/>
              </a:ext>
            </a:extLst>
          </p:cNvPr>
          <p:cNvSpPr txBox="1"/>
          <p:nvPr/>
        </p:nvSpPr>
        <p:spPr>
          <a:xfrm>
            <a:off x="692138" y="5820822"/>
            <a:ext cx="2762563" cy="307777"/>
          </a:xfrm>
          <a:prstGeom prst="rect">
            <a:avLst/>
          </a:prstGeom>
          <a:noFill/>
        </p:spPr>
        <p:txBody>
          <a:bodyPr wrap="square">
            <a:spAutoFit/>
          </a:bodyPr>
          <a:lstStyle/>
          <a:p>
            <a:pPr algn="ctr"/>
            <a:r>
              <a:rPr lang="de-DE" sz="1400" b="1" dirty="0">
                <a:solidFill>
                  <a:schemeClr val="bg1"/>
                </a:solidFill>
                <a:latin typeface="Century Gothic" panose="020B0502020202020204" pitchFamily="34" charset="0"/>
              </a:rPr>
              <a:t>ZUSAMMENTRAGEN VON</a:t>
            </a:r>
          </a:p>
        </p:txBody>
      </p:sp>
      <p:sp>
        <p:nvSpPr>
          <p:cNvPr id="28" name="TextBox 5">
            <a:extLst>
              <a:ext uri="{FF2B5EF4-FFF2-40B4-BE49-F238E27FC236}">
                <a16:creationId xmlns:a16="http://schemas.microsoft.com/office/drawing/2014/main" id="{A1C85028-9EC3-DFC0-9199-EFB30BBFC38A}"/>
              </a:ext>
            </a:extLst>
          </p:cNvPr>
          <p:cNvSpPr txBox="1"/>
          <p:nvPr/>
        </p:nvSpPr>
        <p:spPr>
          <a:xfrm>
            <a:off x="4536991" y="5605379"/>
            <a:ext cx="3072148" cy="523220"/>
          </a:xfrm>
          <a:prstGeom prst="rect">
            <a:avLst/>
          </a:prstGeom>
          <a:noFill/>
        </p:spPr>
        <p:txBody>
          <a:bodyPr wrap="square">
            <a:spAutoFit/>
          </a:bodyPr>
          <a:lstStyle/>
          <a:p>
            <a:pPr algn="ctr"/>
            <a:r>
              <a:rPr lang="de-DE" sz="1400" b="1" dirty="0">
                <a:solidFill>
                  <a:schemeClr val="bg1"/>
                </a:solidFill>
                <a:latin typeface="Century Gothic" panose="020B0502020202020204" pitchFamily="34" charset="0"/>
              </a:rPr>
              <a:t>AGGREGATION, </a:t>
            </a:r>
          </a:p>
          <a:p>
            <a:pPr algn="ctr"/>
            <a:r>
              <a:rPr lang="de-DE" sz="1400" b="1" dirty="0">
                <a:solidFill>
                  <a:schemeClr val="bg1"/>
                </a:solidFill>
                <a:latin typeface="Century Gothic" panose="020B0502020202020204" pitchFamily="34" charset="0"/>
              </a:rPr>
              <a:t>KALKULATION &amp; ÜBERWACHUNG</a:t>
            </a:r>
          </a:p>
        </p:txBody>
      </p:sp>
      <p:sp>
        <p:nvSpPr>
          <p:cNvPr id="29" name="TextBox 7">
            <a:extLst>
              <a:ext uri="{FF2B5EF4-FFF2-40B4-BE49-F238E27FC236}">
                <a16:creationId xmlns:a16="http://schemas.microsoft.com/office/drawing/2014/main" id="{2E66520A-2290-7435-7158-E7404CC265A9}"/>
              </a:ext>
            </a:extLst>
          </p:cNvPr>
          <p:cNvSpPr txBox="1"/>
          <p:nvPr/>
        </p:nvSpPr>
        <p:spPr>
          <a:xfrm>
            <a:off x="8712007" y="5820822"/>
            <a:ext cx="2622755" cy="307777"/>
          </a:xfrm>
          <a:prstGeom prst="rect">
            <a:avLst/>
          </a:prstGeom>
          <a:noFill/>
        </p:spPr>
        <p:txBody>
          <a:bodyPr wrap="square">
            <a:spAutoFit/>
          </a:bodyPr>
          <a:lstStyle/>
          <a:p>
            <a:pPr algn="ctr"/>
            <a:r>
              <a:rPr lang="de-DE" sz="1400" b="1" dirty="0">
                <a:solidFill>
                  <a:schemeClr val="bg1"/>
                </a:solidFill>
                <a:latin typeface="Century Gothic" panose="020B0502020202020204" pitchFamily="34" charset="0"/>
              </a:rPr>
              <a:t>KOMMUNIKATION</a:t>
            </a:r>
          </a:p>
        </p:txBody>
      </p:sp>
      <p:pic>
        <p:nvPicPr>
          <p:cNvPr id="30" name="Immagine 7">
            <a:extLst>
              <a:ext uri="{FF2B5EF4-FFF2-40B4-BE49-F238E27FC236}">
                <a16:creationId xmlns:a16="http://schemas.microsoft.com/office/drawing/2014/main" id="{CE8BB7AE-AF0F-F8FB-5E73-D71CC46582C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62829" y="2563973"/>
            <a:ext cx="897057" cy="1616613"/>
          </a:xfrm>
          <a:prstGeom prst="rect">
            <a:avLst/>
          </a:prstGeom>
          <a:noFill/>
          <a:ln>
            <a:noFill/>
          </a:ln>
          <a:effectLst/>
        </p:spPr>
      </p:pic>
      <p:sp>
        <p:nvSpPr>
          <p:cNvPr id="31" name="Rettangolo 31">
            <a:extLst>
              <a:ext uri="{FF2B5EF4-FFF2-40B4-BE49-F238E27FC236}">
                <a16:creationId xmlns:a16="http://schemas.microsoft.com/office/drawing/2014/main" id="{BCB98A4D-757E-D05F-E7A7-FF9EEF96C1A0}"/>
              </a:ext>
            </a:extLst>
          </p:cNvPr>
          <p:cNvSpPr/>
          <p:nvPr/>
        </p:nvSpPr>
        <p:spPr>
          <a:xfrm rot="16200000">
            <a:off x="-1471669" y="3275152"/>
            <a:ext cx="4212000" cy="198610"/>
          </a:xfrm>
          <a:prstGeom prst="rect">
            <a:avLst/>
          </a:prstGeom>
          <a:solidFill>
            <a:srgbClr val="003C5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dirty="0">
                <a:ln>
                  <a:noFill/>
                </a:ln>
                <a:solidFill>
                  <a:schemeClr val="bg1"/>
                </a:solidFill>
                <a:effectLst/>
                <a:uLnTx/>
                <a:uFillTx/>
                <a:latin typeface="Century Gothic" panose="020B0502020202020204" pitchFamily="34" charset="0"/>
                <a:sym typeface="Arial"/>
              </a:rPr>
              <a:t>SRM</a:t>
            </a:r>
          </a:p>
        </p:txBody>
      </p:sp>
      <p:sp>
        <p:nvSpPr>
          <p:cNvPr id="32" name="Rettangolo 32">
            <a:extLst>
              <a:ext uri="{FF2B5EF4-FFF2-40B4-BE49-F238E27FC236}">
                <a16:creationId xmlns:a16="http://schemas.microsoft.com/office/drawing/2014/main" id="{392E0467-E862-811D-96DF-EDDF536B67F0}"/>
              </a:ext>
            </a:extLst>
          </p:cNvPr>
          <p:cNvSpPr/>
          <p:nvPr/>
        </p:nvSpPr>
        <p:spPr>
          <a:xfrm rot="16200000">
            <a:off x="684083" y="3650159"/>
            <a:ext cx="531240" cy="222235"/>
          </a:xfrm>
          <a:prstGeom prst="rect">
            <a:avLst/>
          </a:prstGeom>
          <a:solidFill>
            <a:schemeClr val="bg1"/>
          </a:solidFill>
          <a:ln w="9525">
            <a:solidFill>
              <a:schemeClr val="bg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dirty="0">
                <a:ln>
                  <a:noFill/>
                </a:ln>
                <a:solidFill>
                  <a:srgbClr val="003C5F">
                    <a:lumMod val="75000"/>
                  </a:srgbClr>
                </a:solidFill>
                <a:effectLst/>
                <a:uLnTx/>
                <a:uFillTx/>
                <a:latin typeface="Century Gothic" panose="020B0502020202020204" pitchFamily="34" charset="0"/>
                <a:sym typeface="Arial"/>
              </a:rPr>
              <a:t>IOT</a:t>
            </a:r>
          </a:p>
        </p:txBody>
      </p:sp>
      <p:sp>
        <p:nvSpPr>
          <p:cNvPr id="33" name="Rettangolo 16">
            <a:extLst>
              <a:ext uri="{FF2B5EF4-FFF2-40B4-BE49-F238E27FC236}">
                <a16:creationId xmlns:a16="http://schemas.microsoft.com/office/drawing/2014/main" id="{CB428053-EECD-B8E5-974B-E3B621E1E02A}"/>
              </a:ext>
            </a:extLst>
          </p:cNvPr>
          <p:cNvSpPr/>
          <p:nvPr/>
        </p:nvSpPr>
        <p:spPr>
          <a:xfrm>
            <a:off x="4770917" y="4969110"/>
            <a:ext cx="2616784" cy="431565"/>
          </a:xfrm>
          <a:prstGeom prst="rect">
            <a:avLst/>
          </a:prstGeom>
          <a:solidFill>
            <a:srgbClr val="FFFFFF"/>
          </a:solidFill>
          <a:ln w="9525" cap="flat" cmpd="sng" algn="ctr">
            <a:solidFill>
              <a:srgbClr val="0A71B3">
                <a:lumMod val="75000"/>
                <a:lumOff val="25000"/>
              </a:srgbClr>
            </a:solidFill>
            <a:prstDash val="solid"/>
            <a:miter lim="800000"/>
          </a:ln>
          <a:effectLst/>
        </p:spPr>
        <p:txBody>
          <a:bodyPr rtlCol="0" anchor="ctr"/>
          <a:lstStyle/>
          <a:p>
            <a:pPr algn="ctr" defTabSz="554492" rtl="0">
              <a:buClr>
                <a:srgbClr val="000000"/>
              </a:buClr>
              <a:defRPr/>
            </a:pPr>
            <a:r>
              <a:rPr lang="de-DE" sz="1200" dirty="0">
                <a:solidFill>
                  <a:srgbClr val="003C5F">
                    <a:lumMod val="75000"/>
                  </a:srgbClr>
                </a:solidFill>
                <a:latin typeface="Century Gothic" panose="020B0502020202020204" pitchFamily="34" charset="0"/>
                <a:ea typeface="+mn-ea"/>
                <a:cs typeface="+mn-cs"/>
                <a:sym typeface="Arial"/>
              </a:rPr>
              <a:t>Co2 Transport Berechnung und Überwachung</a:t>
            </a:r>
          </a:p>
        </p:txBody>
      </p:sp>
      <p:sp>
        <p:nvSpPr>
          <p:cNvPr id="34" name="Rettangolo 34">
            <a:extLst>
              <a:ext uri="{FF2B5EF4-FFF2-40B4-BE49-F238E27FC236}">
                <a16:creationId xmlns:a16="http://schemas.microsoft.com/office/drawing/2014/main" id="{3536D17E-0A36-B253-463F-3033FE94529D}"/>
              </a:ext>
            </a:extLst>
          </p:cNvPr>
          <p:cNvSpPr/>
          <p:nvPr/>
        </p:nvSpPr>
        <p:spPr>
          <a:xfrm rot="16200000">
            <a:off x="3743356" y="2133103"/>
            <a:ext cx="1786300" cy="198611"/>
          </a:xfrm>
          <a:prstGeom prst="rect">
            <a:avLst/>
          </a:prstGeom>
          <a:solidFill>
            <a:srgbClr val="003C5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buClr>
                <a:srgbClr val="000000"/>
              </a:buClr>
            </a:pPr>
            <a:r>
              <a:rPr lang="de-DE" sz="1200" b="1" dirty="0">
                <a:solidFill>
                  <a:schemeClr val="bg1"/>
                </a:solidFill>
                <a:latin typeface="Century Gothic" panose="020B0502020202020204" pitchFamily="34" charset="0"/>
                <a:sym typeface="Arial"/>
              </a:rPr>
              <a:t>ESG CONTROL TOWER</a:t>
            </a:r>
          </a:p>
        </p:txBody>
      </p:sp>
      <p:sp>
        <p:nvSpPr>
          <p:cNvPr id="35" name="Rettangolo 35">
            <a:extLst>
              <a:ext uri="{FF2B5EF4-FFF2-40B4-BE49-F238E27FC236}">
                <a16:creationId xmlns:a16="http://schemas.microsoft.com/office/drawing/2014/main" id="{4AE17700-B886-A298-5A26-F6F9D96C7111}"/>
              </a:ext>
            </a:extLst>
          </p:cNvPr>
          <p:cNvSpPr/>
          <p:nvPr/>
        </p:nvSpPr>
        <p:spPr>
          <a:xfrm rot="16200000">
            <a:off x="3877830" y="3824234"/>
            <a:ext cx="1517355" cy="198611"/>
          </a:xfrm>
          <a:prstGeom prst="rect">
            <a:avLst/>
          </a:prstGeom>
          <a:solidFill>
            <a:srgbClr val="003C5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buClr>
                <a:srgbClr val="000000"/>
              </a:buClr>
            </a:pPr>
            <a:r>
              <a:rPr lang="de-DE" sz="1200" b="1" dirty="0">
                <a:solidFill>
                  <a:schemeClr val="bg1"/>
                </a:solidFill>
                <a:latin typeface="Century Gothic" panose="020B0502020202020204" pitchFamily="34" charset="0"/>
                <a:sym typeface="Arial"/>
              </a:rPr>
              <a:t>MAKE</a:t>
            </a:r>
          </a:p>
        </p:txBody>
      </p:sp>
      <p:sp>
        <p:nvSpPr>
          <p:cNvPr id="36" name="Rettangolo 36">
            <a:extLst>
              <a:ext uri="{FF2B5EF4-FFF2-40B4-BE49-F238E27FC236}">
                <a16:creationId xmlns:a16="http://schemas.microsoft.com/office/drawing/2014/main" id="{1CF49EAF-84C4-0CD2-BF0A-F60F6BA21DE2}"/>
              </a:ext>
            </a:extLst>
          </p:cNvPr>
          <p:cNvSpPr/>
          <p:nvPr/>
        </p:nvSpPr>
        <p:spPr>
          <a:xfrm rot="16200000">
            <a:off x="4323463" y="5062348"/>
            <a:ext cx="626087" cy="198611"/>
          </a:xfrm>
          <a:prstGeom prst="rect">
            <a:avLst/>
          </a:prstGeom>
          <a:solidFill>
            <a:srgbClr val="003C5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buClr>
                <a:srgbClr val="000000"/>
              </a:buClr>
            </a:pPr>
            <a:r>
              <a:rPr lang="de-DE" sz="1200" b="1" dirty="0">
                <a:solidFill>
                  <a:schemeClr val="bg1"/>
                </a:solidFill>
                <a:latin typeface="Century Gothic" panose="020B0502020202020204" pitchFamily="34" charset="0"/>
                <a:sym typeface="Arial"/>
              </a:rPr>
              <a:t>TMS</a:t>
            </a:r>
          </a:p>
        </p:txBody>
      </p:sp>
      <p:sp>
        <p:nvSpPr>
          <p:cNvPr id="37" name="Rettangolo 37">
            <a:extLst>
              <a:ext uri="{FF2B5EF4-FFF2-40B4-BE49-F238E27FC236}">
                <a16:creationId xmlns:a16="http://schemas.microsoft.com/office/drawing/2014/main" id="{86D23FBA-31C6-10EB-A746-BA15C38785D8}"/>
              </a:ext>
            </a:extLst>
          </p:cNvPr>
          <p:cNvSpPr/>
          <p:nvPr/>
        </p:nvSpPr>
        <p:spPr>
          <a:xfrm rot="16200000">
            <a:off x="6481919" y="3275152"/>
            <a:ext cx="4212000" cy="198610"/>
          </a:xfrm>
          <a:prstGeom prst="rect">
            <a:avLst/>
          </a:prstGeom>
          <a:solidFill>
            <a:srgbClr val="003C5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200" b="1" i="0" u="none" strike="noStrike" kern="0" cap="none" spc="0" normalizeH="0" baseline="0" dirty="0">
                <a:ln>
                  <a:noFill/>
                </a:ln>
                <a:solidFill>
                  <a:schemeClr val="bg1"/>
                </a:solidFill>
                <a:effectLst/>
                <a:uLnTx/>
                <a:uFillTx/>
                <a:latin typeface="Century Gothic" panose="020B0502020202020204" pitchFamily="34" charset="0"/>
                <a:sym typeface="Arial"/>
              </a:rPr>
              <a:t>SALES</a:t>
            </a:r>
          </a:p>
        </p:txBody>
      </p:sp>
      <p:sp>
        <p:nvSpPr>
          <p:cNvPr id="38" name="CasellaDiTesto 38">
            <a:extLst>
              <a:ext uri="{FF2B5EF4-FFF2-40B4-BE49-F238E27FC236}">
                <a16:creationId xmlns:a16="http://schemas.microsoft.com/office/drawing/2014/main" id="{9D891197-1539-E0D3-FB72-EDDA3BE18543}"/>
              </a:ext>
            </a:extLst>
          </p:cNvPr>
          <p:cNvSpPr txBox="1"/>
          <p:nvPr/>
        </p:nvSpPr>
        <p:spPr>
          <a:xfrm>
            <a:off x="610321" y="6091587"/>
            <a:ext cx="2952955" cy="646331"/>
          </a:xfrm>
          <a:prstGeom prst="rect">
            <a:avLst/>
          </a:prstGeom>
          <a:noFill/>
        </p:spPr>
        <p:txBody>
          <a:bodyPr wrap="square">
            <a:spAutoFit/>
          </a:bodyPr>
          <a:lstStyle/>
          <a:p>
            <a:pPr algn="ctr" defTabSz="554492">
              <a:defRPr/>
            </a:pPr>
            <a:r>
              <a:rPr lang="de-DE" sz="1200" dirty="0">
                <a:solidFill>
                  <a:schemeClr val="bg1"/>
                </a:solidFill>
                <a:latin typeface="Century Gothic" panose="020B0502020202020204" pitchFamily="34" charset="0"/>
                <a:sym typeface="Arial"/>
              </a:rPr>
              <a:t>DATEN, DOKUMENTE, ZERTIFIKATE KOLLABORATIV &amp; DIGITAL (NACHVERFOLGBARKEIT &amp; ESG/PEP)</a:t>
            </a:r>
            <a:endParaRPr lang="de-DE" sz="1200" dirty="0">
              <a:solidFill>
                <a:schemeClr val="bg1"/>
              </a:solidFill>
              <a:latin typeface="Century Gothic" panose="020B0502020202020204" pitchFamily="34" charset="0"/>
            </a:endParaRPr>
          </a:p>
        </p:txBody>
      </p:sp>
      <p:sp>
        <p:nvSpPr>
          <p:cNvPr id="39" name="CasellaDiTesto 39">
            <a:extLst>
              <a:ext uri="{FF2B5EF4-FFF2-40B4-BE49-F238E27FC236}">
                <a16:creationId xmlns:a16="http://schemas.microsoft.com/office/drawing/2014/main" id="{7A4EDA58-96B7-1635-E7A4-924BD78207F9}"/>
              </a:ext>
            </a:extLst>
          </p:cNvPr>
          <p:cNvSpPr txBox="1"/>
          <p:nvPr/>
        </p:nvSpPr>
        <p:spPr>
          <a:xfrm>
            <a:off x="4536163" y="6091587"/>
            <a:ext cx="3100493" cy="646331"/>
          </a:xfrm>
          <a:prstGeom prst="rect">
            <a:avLst/>
          </a:prstGeom>
          <a:noFill/>
        </p:spPr>
        <p:txBody>
          <a:bodyPr wrap="square">
            <a:spAutoFit/>
          </a:bodyPr>
          <a:lstStyle/>
          <a:p>
            <a:pPr algn="ctr" defTabSz="554492">
              <a:defRPr/>
            </a:pPr>
            <a:r>
              <a:rPr lang="de-DE" sz="1200" dirty="0">
                <a:solidFill>
                  <a:schemeClr val="bg1"/>
                </a:solidFill>
                <a:latin typeface="Century Gothic" panose="020B0502020202020204" pitchFamily="34" charset="0"/>
                <a:sym typeface="Arial"/>
              </a:rPr>
              <a:t>PRODUKT-HISTORIE &amp; -GENEALOGIE (NACHVERFOLGBARKEIT &amp; ESG DATEN) ARTIKEL, CHARGE, SERIENNR.</a:t>
            </a:r>
          </a:p>
        </p:txBody>
      </p:sp>
      <p:sp>
        <p:nvSpPr>
          <p:cNvPr id="40" name="CasellaDiTesto 40">
            <a:extLst>
              <a:ext uri="{FF2B5EF4-FFF2-40B4-BE49-F238E27FC236}">
                <a16:creationId xmlns:a16="http://schemas.microsoft.com/office/drawing/2014/main" id="{18947160-DE04-FDB8-F95A-B9E694778B90}"/>
              </a:ext>
            </a:extLst>
          </p:cNvPr>
          <p:cNvSpPr txBox="1"/>
          <p:nvPr/>
        </p:nvSpPr>
        <p:spPr>
          <a:xfrm>
            <a:off x="8546907" y="6091587"/>
            <a:ext cx="2952955" cy="461665"/>
          </a:xfrm>
          <a:prstGeom prst="rect">
            <a:avLst/>
          </a:prstGeom>
          <a:noFill/>
        </p:spPr>
        <p:txBody>
          <a:bodyPr wrap="square">
            <a:spAutoFit/>
          </a:bodyPr>
          <a:lstStyle/>
          <a:p>
            <a:pPr algn="ctr" defTabSz="554492">
              <a:defRPr/>
            </a:pPr>
            <a:r>
              <a:rPr lang="de-DE" sz="1200" dirty="0">
                <a:solidFill>
                  <a:schemeClr val="bg1"/>
                </a:solidFill>
                <a:latin typeface="Century Gothic" panose="020B0502020202020204" pitchFamily="34" charset="0"/>
                <a:sym typeface="Arial"/>
              </a:rPr>
              <a:t>PRODUKTKOMMUNIKATION AN KUNDEN UND BEHÖRDEN</a:t>
            </a:r>
          </a:p>
        </p:txBody>
      </p:sp>
      <p:sp>
        <p:nvSpPr>
          <p:cNvPr id="41" name="Google Shape;1225;p55">
            <a:extLst>
              <a:ext uri="{FF2B5EF4-FFF2-40B4-BE49-F238E27FC236}">
                <a16:creationId xmlns:a16="http://schemas.microsoft.com/office/drawing/2014/main" id="{B27679E6-CB63-95CF-10E1-1E85EE428C58}"/>
              </a:ext>
            </a:extLst>
          </p:cNvPr>
          <p:cNvSpPr txBox="1">
            <a:spLocks/>
          </p:cNvSpPr>
          <p:nvPr/>
        </p:nvSpPr>
        <p:spPr>
          <a:xfrm>
            <a:off x="11671997" y="65087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42" name="Google Shape;1226;p55">
            <a:extLst>
              <a:ext uri="{FF2B5EF4-FFF2-40B4-BE49-F238E27FC236}">
                <a16:creationId xmlns:a16="http://schemas.microsoft.com/office/drawing/2014/main" id="{F4B67FE6-8ED5-F464-590C-40591FB0EA19}"/>
              </a:ext>
            </a:extLst>
          </p:cNvPr>
          <p:cNvSpPr txBox="1">
            <a:spLocks/>
          </p:cNvSpPr>
          <p:nvPr/>
        </p:nvSpPr>
        <p:spPr>
          <a:xfrm>
            <a:off x="410475" y="65087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Tree>
    <p:extLst>
      <p:ext uri="{BB962C8B-B14F-4D97-AF65-F5344CB8AC3E}">
        <p14:creationId xmlns:p14="http://schemas.microsoft.com/office/powerpoint/2010/main" val="2685134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C7EC-5A87-2933-2516-9078D9CF96F9}"/>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1D131A65-357D-941A-1B5C-89C12E683458}"/>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08931909-5EDA-9B6E-4318-2B1839957F57}"/>
              </a:ext>
            </a:extLst>
          </p:cNvPr>
          <p:cNvSpPr txBox="1"/>
          <p:nvPr/>
        </p:nvSpPr>
        <p:spPr>
          <a:xfrm>
            <a:off x="734400" y="639276"/>
            <a:ext cx="342172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Eindrücke</a:t>
            </a:r>
          </a:p>
        </p:txBody>
      </p:sp>
      <p:sp>
        <p:nvSpPr>
          <p:cNvPr id="2" name="Rectangle 10">
            <a:extLst>
              <a:ext uri="{FF2B5EF4-FFF2-40B4-BE49-F238E27FC236}">
                <a16:creationId xmlns:a16="http://schemas.microsoft.com/office/drawing/2014/main" id="{9A06C435-1FE5-B57C-1A0A-12FAAB19156C}"/>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pic>
        <p:nvPicPr>
          <p:cNvPr id="3" name="Picture 7">
            <a:extLst>
              <a:ext uri="{FF2B5EF4-FFF2-40B4-BE49-F238E27FC236}">
                <a16:creationId xmlns:a16="http://schemas.microsoft.com/office/drawing/2014/main" id="{7A5BD34B-3F24-EB8B-F60F-F29857775643}"/>
              </a:ext>
            </a:extLst>
          </p:cNvPr>
          <p:cNvPicPr>
            <a:picLocks noChangeAspect="1"/>
          </p:cNvPicPr>
          <p:nvPr/>
        </p:nvPicPr>
        <p:blipFill>
          <a:blip r:embed="rId2"/>
          <a:stretch>
            <a:fillRect/>
          </a:stretch>
        </p:blipFill>
        <p:spPr>
          <a:xfrm>
            <a:off x="1749896" y="1680600"/>
            <a:ext cx="4660999" cy="2004380"/>
          </a:xfrm>
          <a:prstGeom prst="rect">
            <a:avLst/>
          </a:prstGeom>
        </p:spPr>
      </p:pic>
      <p:pic>
        <p:nvPicPr>
          <p:cNvPr id="4" name="Picture 7">
            <a:extLst>
              <a:ext uri="{FF2B5EF4-FFF2-40B4-BE49-F238E27FC236}">
                <a16:creationId xmlns:a16="http://schemas.microsoft.com/office/drawing/2014/main" id="{0E6BF00E-66F3-98DA-6E87-4DBC9AF5FD8F}"/>
              </a:ext>
            </a:extLst>
          </p:cNvPr>
          <p:cNvPicPr>
            <a:picLocks noChangeAspect="1"/>
          </p:cNvPicPr>
          <p:nvPr/>
        </p:nvPicPr>
        <p:blipFill>
          <a:blip r:embed="rId3"/>
          <a:stretch>
            <a:fillRect/>
          </a:stretch>
        </p:blipFill>
        <p:spPr>
          <a:xfrm>
            <a:off x="6180689" y="4559938"/>
            <a:ext cx="4690944" cy="2143658"/>
          </a:xfrm>
          <a:prstGeom prst="rect">
            <a:avLst/>
          </a:prstGeom>
        </p:spPr>
      </p:pic>
      <p:sp>
        <p:nvSpPr>
          <p:cNvPr id="5" name="Textfeld 4">
            <a:extLst>
              <a:ext uri="{FF2B5EF4-FFF2-40B4-BE49-F238E27FC236}">
                <a16:creationId xmlns:a16="http://schemas.microsoft.com/office/drawing/2014/main" id="{6DC09144-C23E-A44E-EBF3-5638751D6C35}"/>
              </a:ext>
            </a:extLst>
          </p:cNvPr>
          <p:cNvSpPr txBox="1"/>
          <p:nvPr/>
        </p:nvSpPr>
        <p:spPr>
          <a:xfrm>
            <a:off x="1749896" y="1341450"/>
            <a:ext cx="4660999" cy="369332"/>
          </a:xfrm>
          <a:prstGeom prst="rect">
            <a:avLst/>
          </a:prstGeom>
          <a:noFill/>
        </p:spPr>
        <p:txBody>
          <a:bodyPr wrap="square" rtlCol="0">
            <a:spAutoFit/>
          </a:bodyPr>
          <a:lstStyle/>
          <a:p>
            <a:r>
              <a:rPr lang="de-DE" dirty="0">
                <a:solidFill>
                  <a:schemeClr val="bg1"/>
                </a:solidFill>
              </a:rPr>
              <a:t>Lieferanten Analyse</a:t>
            </a:r>
            <a:endParaRPr lang="en-US" dirty="0">
              <a:solidFill>
                <a:schemeClr val="bg1"/>
              </a:solidFill>
            </a:endParaRPr>
          </a:p>
        </p:txBody>
      </p:sp>
      <p:sp>
        <p:nvSpPr>
          <p:cNvPr id="6" name="Textfeld 5">
            <a:extLst>
              <a:ext uri="{FF2B5EF4-FFF2-40B4-BE49-F238E27FC236}">
                <a16:creationId xmlns:a16="http://schemas.microsoft.com/office/drawing/2014/main" id="{E3272BF5-C24F-C8C6-48D0-71C4BE6068F6}"/>
              </a:ext>
            </a:extLst>
          </p:cNvPr>
          <p:cNvSpPr txBox="1"/>
          <p:nvPr/>
        </p:nvSpPr>
        <p:spPr>
          <a:xfrm>
            <a:off x="6180689" y="4190606"/>
            <a:ext cx="4660999" cy="369332"/>
          </a:xfrm>
          <a:prstGeom prst="rect">
            <a:avLst/>
          </a:prstGeom>
          <a:noFill/>
        </p:spPr>
        <p:txBody>
          <a:bodyPr wrap="square" rtlCol="0">
            <a:spAutoFit/>
          </a:bodyPr>
          <a:lstStyle/>
          <a:p>
            <a:r>
              <a:rPr lang="de-DE" dirty="0" err="1">
                <a:solidFill>
                  <a:schemeClr val="bg1"/>
                </a:solidFill>
              </a:rPr>
              <a:t>Geo</a:t>
            </a:r>
            <a:r>
              <a:rPr lang="de-DE" dirty="0">
                <a:solidFill>
                  <a:schemeClr val="bg1"/>
                </a:solidFill>
              </a:rPr>
              <a:t> Risiko Analyse</a:t>
            </a:r>
            <a:endParaRPr lang="en-US" dirty="0">
              <a:solidFill>
                <a:schemeClr val="bg1"/>
              </a:solidFill>
            </a:endParaRPr>
          </a:p>
        </p:txBody>
      </p:sp>
      <p:pic>
        <p:nvPicPr>
          <p:cNvPr id="8" name="Grafik 7">
            <a:extLst>
              <a:ext uri="{FF2B5EF4-FFF2-40B4-BE49-F238E27FC236}">
                <a16:creationId xmlns:a16="http://schemas.microsoft.com/office/drawing/2014/main" id="{3A2FEE32-392C-B511-D052-E52830687A0D}"/>
              </a:ext>
            </a:extLst>
          </p:cNvPr>
          <p:cNvPicPr>
            <a:picLocks noChangeAspect="1"/>
          </p:cNvPicPr>
          <p:nvPr/>
        </p:nvPicPr>
        <p:blipFill>
          <a:blip r:embed="rId4"/>
          <a:stretch>
            <a:fillRect/>
          </a:stretch>
        </p:blipFill>
        <p:spPr>
          <a:xfrm>
            <a:off x="7775488" y="592371"/>
            <a:ext cx="3778444" cy="3092609"/>
          </a:xfrm>
          <a:prstGeom prst="rect">
            <a:avLst/>
          </a:prstGeom>
        </p:spPr>
      </p:pic>
      <p:sp>
        <p:nvSpPr>
          <p:cNvPr id="9" name="Textfeld 8">
            <a:extLst>
              <a:ext uri="{FF2B5EF4-FFF2-40B4-BE49-F238E27FC236}">
                <a16:creationId xmlns:a16="http://schemas.microsoft.com/office/drawing/2014/main" id="{95C639E8-A5EF-BB90-1D79-BBF7FA2EB708}"/>
              </a:ext>
            </a:extLst>
          </p:cNvPr>
          <p:cNvSpPr txBox="1"/>
          <p:nvPr/>
        </p:nvSpPr>
        <p:spPr>
          <a:xfrm>
            <a:off x="7775488" y="223039"/>
            <a:ext cx="3778444" cy="369332"/>
          </a:xfrm>
          <a:prstGeom prst="rect">
            <a:avLst/>
          </a:prstGeom>
          <a:noFill/>
        </p:spPr>
        <p:txBody>
          <a:bodyPr wrap="square" rtlCol="0">
            <a:spAutoFit/>
          </a:bodyPr>
          <a:lstStyle/>
          <a:p>
            <a:r>
              <a:rPr lang="de-DE" dirty="0">
                <a:solidFill>
                  <a:schemeClr val="bg1"/>
                </a:solidFill>
              </a:rPr>
              <a:t>Digitaler  Produkt Pass</a:t>
            </a:r>
            <a:endParaRPr lang="en-US" dirty="0">
              <a:solidFill>
                <a:schemeClr val="bg1"/>
              </a:solidFill>
            </a:endParaRPr>
          </a:p>
        </p:txBody>
      </p:sp>
      <p:pic>
        <p:nvPicPr>
          <p:cNvPr id="10" name="Google Shape;548;p12">
            <a:extLst>
              <a:ext uri="{FF2B5EF4-FFF2-40B4-BE49-F238E27FC236}">
                <a16:creationId xmlns:a16="http://schemas.microsoft.com/office/drawing/2014/main" id="{9B41F644-0F63-36AF-F95D-C472A8A06FF7}"/>
              </a:ext>
            </a:extLst>
          </p:cNvPr>
          <p:cNvPicPr preferRelativeResize="0">
            <a:picLocks noChangeAspect="1"/>
          </p:cNvPicPr>
          <p:nvPr/>
        </p:nvPicPr>
        <p:blipFill rotWithShape="1">
          <a:blip r:embed="rId5">
            <a:alphaModFix/>
          </a:blip>
          <a:srcRect/>
          <a:stretch/>
        </p:blipFill>
        <p:spPr>
          <a:xfrm>
            <a:off x="386563" y="4238978"/>
            <a:ext cx="4550462" cy="2143658"/>
          </a:xfrm>
          <a:prstGeom prst="rect">
            <a:avLst/>
          </a:prstGeom>
          <a:noFill/>
          <a:ln>
            <a:noFill/>
          </a:ln>
        </p:spPr>
      </p:pic>
      <p:sp>
        <p:nvSpPr>
          <p:cNvPr id="11" name="Textfeld 10">
            <a:extLst>
              <a:ext uri="{FF2B5EF4-FFF2-40B4-BE49-F238E27FC236}">
                <a16:creationId xmlns:a16="http://schemas.microsoft.com/office/drawing/2014/main" id="{1AF63DBA-94AD-32CA-786F-063AAFE0A304}"/>
              </a:ext>
            </a:extLst>
          </p:cNvPr>
          <p:cNvSpPr txBox="1"/>
          <p:nvPr/>
        </p:nvSpPr>
        <p:spPr>
          <a:xfrm>
            <a:off x="386563" y="3869646"/>
            <a:ext cx="4660999" cy="369332"/>
          </a:xfrm>
          <a:prstGeom prst="rect">
            <a:avLst/>
          </a:prstGeom>
          <a:noFill/>
        </p:spPr>
        <p:txBody>
          <a:bodyPr wrap="square" rtlCol="0">
            <a:spAutoFit/>
          </a:bodyPr>
          <a:lstStyle/>
          <a:p>
            <a:r>
              <a:rPr lang="de-DE" dirty="0">
                <a:solidFill>
                  <a:schemeClr val="bg1"/>
                </a:solidFill>
              </a:rPr>
              <a:t>ESG Control Tower</a:t>
            </a:r>
            <a:endParaRPr lang="en-US" dirty="0">
              <a:solidFill>
                <a:schemeClr val="bg1"/>
              </a:solidFill>
            </a:endParaRPr>
          </a:p>
        </p:txBody>
      </p:sp>
      <p:sp>
        <p:nvSpPr>
          <p:cNvPr id="12" name="Google Shape;1225;p55">
            <a:extLst>
              <a:ext uri="{FF2B5EF4-FFF2-40B4-BE49-F238E27FC236}">
                <a16:creationId xmlns:a16="http://schemas.microsoft.com/office/drawing/2014/main" id="{3CCDCDD2-86D9-FF00-FCD9-9B51352869C2}"/>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13" name="Google Shape;1226;p55">
            <a:extLst>
              <a:ext uri="{FF2B5EF4-FFF2-40B4-BE49-F238E27FC236}">
                <a16:creationId xmlns:a16="http://schemas.microsoft.com/office/drawing/2014/main" id="{713445FE-9E4A-6D8B-47B9-590FBF40CE8E}"/>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14" name="Google Shape;1227;p55">
            <a:extLst>
              <a:ext uri="{FF2B5EF4-FFF2-40B4-BE49-F238E27FC236}">
                <a16:creationId xmlns:a16="http://schemas.microsoft.com/office/drawing/2014/main" id="{B1AEF126-325C-FE7A-7D6B-8E8CAD0EA817}"/>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Tree>
    <p:extLst>
      <p:ext uri="{BB962C8B-B14F-4D97-AF65-F5344CB8AC3E}">
        <p14:creationId xmlns:p14="http://schemas.microsoft.com/office/powerpoint/2010/main" val="1664676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A0A01-2CFD-1374-3787-89E961B145FA}"/>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0C80542F-6EEB-5949-B44D-11D6D93CF0E4}"/>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5CCBDD3F-75FD-87B4-6728-2E25D4147C98}"/>
              </a:ext>
            </a:extLst>
          </p:cNvPr>
          <p:cNvSpPr txBox="1"/>
          <p:nvPr/>
        </p:nvSpPr>
        <p:spPr>
          <a:xfrm>
            <a:off x="734400" y="639276"/>
            <a:ext cx="342172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Tesisquare</a:t>
            </a:r>
          </a:p>
        </p:txBody>
      </p:sp>
      <p:sp>
        <p:nvSpPr>
          <p:cNvPr id="2" name="Rectangle 10">
            <a:extLst>
              <a:ext uri="{FF2B5EF4-FFF2-40B4-BE49-F238E27FC236}">
                <a16:creationId xmlns:a16="http://schemas.microsoft.com/office/drawing/2014/main" id="{E24865A8-5E57-BC4C-6E44-753AD8672A2B}"/>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3" name="Textfeld 2">
            <a:extLst>
              <a:ext uri="{FF2B5EF4-FFF2-40B4-BE49-F238E27FC236}">
                <a16:creationId xmlns:a16="http://schemas.microsoft.com/office/drawing/2014/main" id="{EDF1A886-3792-CEF5-CB72-E29059956B1A}"/>
              </a:ext>
            </a:extLst>
          </p:cNvPr>
          <p:cNvSpPr txBox="1"/>
          <p:nvPr/>
        </p:nvSpPr>
        <p:spPr>
          <a:xfrm>
            <a:off x="1711575" y="1966035"/>
            <a:ext cx="7884429" cy="3970318"/>
          </a:xfrm>
          <a:prstGeom prst="rect">
            <a:avLst/>
          </a:prstGeom>
          <a:noFill/>
        </p:spPr>
        <p:txBody>
          <a:bodyPr wrap="square" rtlCol="0">
            <a:spAutoFit/>
          </a:bodyPr>
          <a:lstStyle/>
          <a:p>
            <a:pPr algn="ctr"/>
            <a:r>
              <a:rPr lang="de-DE" sz="2400" dirty="0">
                <a:solidFill>
                  <a:schemeClr val="bg1"/>
                </a:solidFill>
              </a:rPr>
              <a:t>Vielen Dank und besuchen Sie uns gerne für mehr Informationen am</a:t>
            </a:r>
          </a:p>
          <a:p>
            <a:pPr algn="ctr"/>
            <a:endParaRPr lang="de-DE" dirty="0">
              <a:solidFill>
                <a:schemeClr val="bg1"/>
              </a:solidFill>
            </a:endParaRPr>
          </a:p>
          <a:p>
            <a:pPr algn="ctr"/>
            <a:endParaRPr lang="de-DE" dirty="0">
              <a:solidFill>
                <a:schemeClr val="bg1"/>
              </a:solidFill>
            </a:endParaRPr>
          </a:p>
          <a:p>
            <a:pPr algn="ctr"/>
            <a:r>
              <a:rPr lang="de-DE" sz="4000" b="1" dirty="0">
                <a:solidFill>
                  <a:schemeClr val="bg1"/>
                </a:solidFill>
              </a:rPr>
              <a:t> Stand B22</a:t>
            </a:r>
          </a:p>
          <a:p>
            <a:pPr algn="ctr"/>
            <a:endParaRPr lang="de-DE" sz="4000" b="1" dirty="0">
              <a:solidFill>
                <a:schemeClr val="bg1"/>
              </a:solidFill>
            </a:endParaRPr>
          </a:p>
          <a:p>
            <a:pPr algn="ctr"/>
            <a:r>
              <a:rPr lang="de-DE" sz="2400" dirty="0">
                <a:solidFill>
                  <a:schemeClr val="bg1"/>
                </a:solidFill>
              </a:rPr>
              <a:t>oder auf </a:t>
            </a:r>
          </a:p>
          <a:p>
            <a:pPr algn="ctr"/>
            <a:endParaRPr lang="de-DE" sz="2400" dirty="0">
              <a:solidFill>
                <a:schemeClr val="bg1"/>
              </a:solidFill>
            </a:endParaRPr>
          </a:p>
          <a:p>
            <a:pPr algn="ctr"/>
            <a:r>
              <a:rPr lang="de-DE" sz="4000" b="1" dirty="0">
                <a:solidFill>
                  <a:schemeClr val="bg1"/>
                </a:solidFill>
              </a:rPr>
              <a:t>www.tesisquare.com</a:t>
            </a:r>
            <a:endParaRPr lang="en-US" sz="4000" b="1" dirty="0">
              <a:solidFill>
                <a:schemeClr val="bg1"/>
              </a:solidFill>
            </a:endParaRPr>
          </a:p>
        </p:txBody>
      </p:sp>
      <p:sp>
        <p:nvSpPr>
          <p:cNvPr id="4" name="Google Shape;1225;p55">
            <a:extLst>
              <a:ext uri="{FF2B5EF4-FFF2-40B4-BE49-F238E27FC236}">
                <a16:creationId xmlns:a16="http://schemas.microsoft.com/office/drawing/2014/main" id="{0B2D35DC-1B87-6C44-B211-8A27DDA7CF22}"/>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5" name="Google Shape;1226;p55">
            <a:extLst>
              <a:ext uri="{FF2B5EF4-FFF2-40B4-BE49-F238E27FC236}">
                <a16:creationId xmlns:a16="http://schemas.microsoft.com/office/drawing/2014/main" id="{AF2798D0-27A1-D122-39C7-8BD02F8B0C12}"/>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6" name="Google Shape;1227;p55">
            <a:extLst>
              <a:ext uri="{FF2B5EF4-FFF2-40B4-BE49-F238E27FC236}">
                <a16:creationId xmlns:a16="http://schemas.microsoft.com/office/drawing/2014/main" id="{CA441170-3224-9722-7C8D-68BBA1BDED34}"/>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pic>
        <p:nvPicPr>
          <p:cNvPr id="9" name="Google Shape;153;p40">
            <a:extLst>
              <a:ext uri="{FF2B5EF4-FFF2-40B4-BE49-F238E27FC236}">
                <a16:creationId xmlns:a16="http://schemas.microsoft.com/office/drawing/2014/main" id="{805C894D-25CF-391E-D19C-43562D55833C}"/>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62797" y="5365442"/>
            <a:ext cx="1016000" cy="254000"/>
          </a:xfrm>
          <a:prstGeom prst="rect">
            <a:avLst/>
          </a:prstGeom>
          <a:noFill/>
          <a:ln>
            <a:noFill/>
          </a:ln>
        </p:spPr>
      </p:pic>
      <p:pic>
        <p:nvPicPr>
          <p:cNvPr id="10" name="Google Shape;165;p40">
            <a:extLst>
              <a:ext uri="{FF2B5EF4-FFF2-40B4-BE49-F238E27FC236}">
                <a16:creationId xmlns:a16="http://schemas.microsoft.com/office/drawing/2014/main" id="{4E3742D7-29F8-4035-B115-73EFF4AACC76}"/>
              </a:ext>
            </a:extLst>
          </p:cNvPr>
          <p:cNvPicPr preferRelativeResize="0"/>
          <p:nvPr/>
        </p:nvPicPr>
        <p:blipFill rotWithShape="1">
          <a:blip r:embed="rId3">
            <a:alphaModFix/>
          </a:blip>
          <a:srcRect/>
          <a:stretch/>
        </p:blipFill>
        <p:spPr>
          <a:xfrm>
            <a:off x="901002" y="5608897"/>
            <a:ext cx="839873" cy="825052"/>
          </a:xfrm>
          <a:prstGeom prst="rect">
            <a:avLst/>
          </a:prstGeom>
          <a:noFill/>
          <a:ln>
            <a:noFill/>
          </a:ln>
        </p:spPr>
      </p:pic>
    </p:spTree>
    <p:extLst>
      <p:ext uri="{BB962C8B-B14F-4D97-AF65-F5344CB8AC3E}">
        <p14:creationId xmlns:p14="http://schemas.microsoft.com/office/powerpoint/2010/main" val="945626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E126-2723-AB49-17CE-9523A2C27DAA}"/>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BA6742D8-484F-7DAF-1CDF-B3B67325093D}"/>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F079C813-F221-11B2-FC69-A7AC86BA35DE}"/>
              </a:ext>
            </a:extLst>
          </p:cNvPr>
          <p:cNvSpPr txBox="1"/>
          <p:nvPr/>
        </p:nvSpPr>
        <p:spPr>
          <a:xfrm>
            <a:off x="734400" y="639276"/>
            <a:ext cx="342172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a:t>
            </a:r>
            <a:r>
              <a:rPr lang="de-DE" sz="2800" b="1" dirty="0">
                <a:solidFill>
                  <a:schemeClr val="bg1"/>
                </a:solidFill>
              </a:rPr>
              <a:t>Referenten</a:t>
            </a:r>
            <a:endParaRPr lang="de-DE" sz="2800" b="1" noProof="0" dirty="0">
              <a:solidFill>
                <a:schemeClr val="bg1"/>
              </a:solidFill>
            </a:endParaRPr>
          </a:p>
        </p:txBody>
      </p:sp>
      <p:sp>
        <p:nvSpPr>
          <p:cNvPr id="2" name="Rectangle 10">
            <a:extLst>
              <a:ext uri="{FF2B5EF4-FFF2-40B4-BE49-F238E27FC236}">
                <a16:creationId xmlns:a16="http://schemas.microsoft.com/office/drawing/2014/main" id="{E0DA806C-7D20-3213-A34F-59F497BA26FB}"/>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pic>
        <p:nvPicPr>
          <p:cNvPr id="6" name="Grafik 5">
            <a:extLst>
              <a:ext uri="{FF2B5EF4-FFF2-40B4-BE49-F238E27FC236}">
                <a16:creationId xmlns:a16="http://schemas.microsoft.com/office/drawing/2014/main" id="{4740A93E-72B8-C2E2-3D4B-15FC3DDF2D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90725" y="1750940"/>
            <a:ext cx="2125494" cy="2034400"/>
          </a:xfrm>
          <a:prstGeom prst="rect">
            <a:avLst/>
          </a:prstGeom>
          <a:noFill/>
        </p:spPr>
      </p:pic>
      <p:pic>
        <p:nvPicPr>
          <p:cNvPr id="7" name="Google Shape;451;p2">
            <a:extLst>
              <a:ext uri="{FF2B5EF4-FFF2-40B4-BE49-F238E27FC236}">
                <a16:creationId xmlns:a16="http://schemas.microsoft.com/office/drawing/2014/main" id="{8DACB20F-78BA-0B28-2FB1-5E26B8C733D1}"/>
              </a:ext>
            </a:extLst>
          </p:cNvPr>
          <p:cNvPicPr preferRelativeResize="0"/>
          <p:nvPr/>
        </p:nvPicPr>
        <p:blipFill rotWithShape="1">
          <a:blip r:embed="rId3">
            <a:alphaModFix/>
          </a:blip>
          <a:srcRect b="33163"/>
          <a:stretch/>
        </p:blipFill>
        <p:spPr>
          <a:xfrm>
            <a:off x="7206844" y="2196446"/>
            <a:ext cx="1586109" cy="1588894"/>
          </a:xfrm>
          <a:prstGeom prst="rect">
            <a:avLst/>
          </a:prstGeom>
          <a:noFill/>
          <a:ln>
            <a:noFill/>
          </a:ln>
        </p:spPr>
      </p:pic>
      <p:sp>
        <p:nvSpPr>
          <p:cNvPr id="8" name="Google Shape;251;p8">
            <a:extLst>
              <a:ext uri="{FF2B5EF4-FFF2-40B4-BE49-F238E27FC236}">
                <a16:creationId xmlns:a16="http://schemas.microsoft.com/office/drawing/2014/main" id="{FDE3AF33-0131-3429-A77F-B261E012B261}"/>
              </a:ext>
            </a:extLst>
          </p:cNvPr>
          <p:cNvSpPr/>
          <p:nvPr/>
        </p:nvSpPr>
        <p:spPr>
          <a:xfrm>
            <a:off x="1738614" y="3572822"/>
            <a:ext cx="4024230" cy="1447296"/>
          </a:xfrm>
          <a:prstGeom prst="rect">
            <a:avLst/>
          </a:prstGeom>
          <a:solidFill>
            <a:srgbClr val="3B4A5E">
              <a:alpha val="0"/>
            </a:srgbClr>
          </a:solidFill>
          <a:ln>
            <a:noFill/>
          </a:ln>
          <a:effectLst>
            <a:softEdge rad="190500"/>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r>
              <a:rPr kumimoji="0" lang="de-DE" sz="2000" b="1" i="0" u="none" strike="noStrike" kern="0" cap="none" spc="0" normalizeH="0" baseline="0" noProof="0" dirty="0">
                <a:ln>
                  <a:noFill/>
                </a:ln>
                <a:solidFill>
                  <a:srgbClr val="FFFFFF"/>
                </a:solidFill>
                <a:effectLst/>
                <a:uLnTx/>
                <a:uFillTx/>
                <a:ea typeface="Century Gothic"/>
                <a:cs typeface="Century Gothic"/>
                <a:sym typeface="Century Gothic"/>
              </a:rPr>
              <a:t>Martin Gebel</a:t>
            </a:r>
          </a:p>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r>
              <a:rPr lang="de-DE" sz="1600" b="1" kern="0" dirty="0">
                <a:solidFill>
                  <a:srgbClr val="FFFFFF"/>
                </a:solidFill>
                <a:ea typeface="Century Gothic"/>
                <a:cs typeface="Century Gothic"/>
                <a:sym typeface="Century Gothic"/>
              </a:rPr>
              <a:t>Sales Country Manager DACH</a:t>
            </a:r>
          </a:p>
        </p:txBody>
      </p:sp>
      <p:sp>
        <p:nvSpPr>
          <p:cNvPr id="9" name="Google Shape;251;p8">
            <a:extLst>
              <a:ext uri="{FF2B5EF4-FFF2-40B4-BE49-F238E27FC236}">
                <a16:creationId xmlns:a16="http://schemas.microsoft.com/office/drawing/2014/main" id="{D8F1C37F-2B1B-9D23-DCB4-2A8EE41987EB}"/>
              </a:ext>
            </a:extLst>
          </p:cNvPr>
          <p:cNvSpPr/>
          <p:nvPr/>
        </p:nvSpPr>
        <p:spPr>
          <a:xfrm>
            <a:off x="5987783" y="3572822"/>
            <a:ext cx="4024230" cy="1447296"/>
          </a:xfrm>
          <a:prstGeom prst="rect">
            <a:avLst/>
          </a:prstGeom>
          <a:solidFill>
            <a:srgbClr val="3B4A5E">
              <a:alpha val="0"/>
            </a:srgbClr>
          </a:solidFill>
          <a:ln>
            <a:noFill/>
          </a:ln>
          <a:effectLst>
            <a:softEdge rad="190500"/>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r>
              <a:rPr kumimoji="0" lang="de-DE" sz="2000" b="1" i="0" u="none" strike="noStrike" kern="0" cap="none" spc="0" normalizeH="0" baseline="0" noProof="0" dirty="0">
                <a:ln>
                  <a:noFill/>
                </a:ln>
                <a:solidFill>
                  <a:srgbClr val="FFFFFF"/>
                </a:solidFill>
                <a:effectLst/>
                <a:uLnTx/>
                <a:uFillTx/>
                <a:ea typeface="Century Gothic"/>
                <a:cs typeface="Century Gothic"/>
                <a:sym typeface="Century Gothic"/>
              </a:rPr>
              <a:t>Sandra Ledwan</a:t>
            </a:r>
          </a:p>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r>
              <a:rPr lang="de-DE" sz="1600" b="1" kern="0" dirty="0">
                <a:solidFill>
                  <a:srgbClr val="FFFFFF"/>
                </a:solidFill>
                <a:ea typeface="Century Gothic"/>
                <a:cs typeface="Century Gothic"/>
                <a:sym typeface="Century Gothic"/>
              </a:rPr>
              <a:t>Business Development Manager</a:t>
            </a:r>
            <a:endParaRPr kumimoji="0" lang="de-DE" sz="1600" b="1" i="0" u="none" strike="noStrike" kern="0" cap="none" spc="0" normalizeH="0" baseline="0" noProof="0" dirty="0">
              <a:ln>
                <a:noFill/>
              </a:ln>
              <a:solidFill>
                <a:srgbClr val="FFFFFF"/>
              </a:solidFill>
              <a:effectLst/>
              <a:uLnTx/>
              <a:uFillTx/>
              <a:ea typeface="Century Gothic"/>
              <a:cs typeface="Century Gothic"/>
              <a:sym typeface="Century Gothic"/>
            </a:endParaRPr>
          </a:p>
        </p:txBody>
      </p:sp>
      <p:sp>
        <p:nvSpPr>
          <p:cNvPr id="10" name="Google Shape;251;p8">
            <a:extLst>
              <a:ext uri="{FF2B5EF4-FFF2-40B4-BE49-F238E27FC236}">
                <a16:creationId xmlns:a16="http://schemas.microsoft.com/office/drawing/2014/main" id="{0B059F53-1757-BC7E-A24B-046E7A0C7131}"/>
              </a:ext>
            </a:extLst>
          </p:cNvPr>
          <p:cNvSpPr/>
          <p:nvPr/>
        </p:nvSpPr>
        <p:spPr>
          <a:xfrm>
            <a:off x="3836317" y="5192887"/>
            <a:ext cx="4024230" cy="1447296"/>
          </a:xfrm>
          <a:prstGeom prst="rect">
            <a:avLst/>
          </a:prstGeom>
          <a:solidFill>
            <a:srgbClr val="3B4A5E">
              <a:alpha val="0"/>
            </a:srgbClr>
          </a:solidFill>
          <a:ln>
            <a:noFill/>
          </a:ln>
          <a:effectLst>
            <a:softEdge rad="190500"/>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r>
              <a:rPr kumimoji="0" lang="de-DE" sz="3200" b="1" i="0" u="none" strike="noStrike" kern="0" cap="none" spc="0" normalizeH="0" baseline="0" noProof="0" dirty="0">
                <a:ln>
                  <a:noFill/>
                </a:ln>
                <a:solidFill>
                  <a:srgbClr val="FFFFFF"/>
                </a:solidFill>
                <a:effectLst/>
                <a:uLnTx/>
                <a:uFillTx/>
                <a:ea typeface="Century Gothic"/>
                <a:cs typeface="Century Gothic"/>
                <a:sym typeface="Century Gothic"/>
              </a:rPr>
              <a:t>Tesisquare</a:t>
            </a:r>
            <a:endParaRPr kumimoji="0" lang="de-DE" sz="2400" b="1" i="0" u="none" strike="noStrike" kern="0" cap="none" spc="0" normalizeH="0" baseline="0" noProof="0" dirty="0">
              <a:ln>
                <a:noFill/>
              </a:ln>
              <a:solidFill>
                <a:srgbClr val="FFFFFF"/>
              </a:solidFill>
              <a:effectLst/>
              <a:uLnTx/>
              <a:uFillTx/>
              <a:ea typeface="Century Gothic"/>
              <a:cs typeface="Century Gothic"/>
              <a:sym typeface="Century Gothic"/>
            </a:endParaRPr>
          </a:p>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r>
              <a:rPr lang="de-DE" sz="2000" b="1" kern="0" dirty="0">
                <a:solidFill>
                  <a:srgbClr val="FFFFFF"/>
                </a:solidFill>
                <a:ea typeface="Century Gothic"/>
                <a:cs typeface="Century Gothic"/>
                <a:sym typeface="Century Gothic"/>
              </a:rPr>
              <a:t>Stand B 22</a:t>
            </a:r>
            <a:endParaRPr lang="de-DE" sz="1600" b="1" kern="0" dirty="0">
              <a:solidFill>
                <a:srgbClr val="FFFFFF"/>
              </a:solidFill>
              <a:ea typeface="Century Gothic"/>
              <a:cs typeface="Century Gothic"/>
              <a:sym typeface="Century Gothic"/>
            </a:endParaRPr>
          </a:p>
        </p:txBody>
      </p:sp>
      <p:sp>
        <p:nvSpPr>
          <p:cNvPr id="11" name="Google Shape;1225;p55">
            <a:extLst>
              <a:ext uri="{FF2B5EF4-FFF2-40B4-BE49-F238E27FC236}">
                <a16:creationId xmlns:a16="http://schemas.microsoft.com/office/drawing/2014/main" id="{FDF535DF-BFBD-49EF-E224-7CF03F428610}"/>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12" name="Google Shape;1226;p55">
            <a:extLst>
              <a:ext uri="{FF2B5EF4-FFF2-40B4-BE49-F238E27FC236}">
                <a16:creationId xmlns:a16="http://schemas.microsoft.com/office/drawing/2014/main" id="{92D831A5-75C2-919E-FD82-54AA6B90426B}"/>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13" name="Google Shape;1227;p55">
            <a:extLst>
              <a:ext uri="{FF2B5EF4-FFF2-40B4-BE49-F238E27FC236}">
                <a16:creationId xmlns:a16="http://schemas.microsoft.com/office/drawing/2014/main" id="{FA190FE5-C063-F429-D942-2E9A759FDCF7}"/>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Tree>
    <p:extLst>
      <p:ext uri="{BB962C8B-B14F-4D97-AF65-F5344CB8AC3E}">
        <p14:creationId xmlns:p14="http://schemas.microsoft.com/office/powerpoint/2010/main" val="18629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47F3655-7345-04D4-5057-A8BBC5A7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567" y="2243156"/>
            <a:ext cx="4442912" cy="3743153"/>
          </a:xfrm>
          <a:prstGeom prst="rect">
            <a:avLst/>
          </a:prstGeom>
        </p:spPr>
      </p:pic>
      <p:sp>
        <p:nvSpPr>
          <p:cNvPr id="10" name="TextBox 9">
            <a:extLst>
              <a:ext uri="{FF2B5EF4-FFF2-40B4-BE49-F238E27FC236}">
                <a16:creationId xmlns:a16="http://schemas.microsoft.com/office/drawing/2014/main" id="{C90F9568-FEF0-8855-866D-0A70699A895D}"/>
              </a:ext>
            </a:extLst>
          </p:cNvPr>
          <p:cNvSpPr txBox="1"/>
          <p:nvPr/>
        </p:nvSpPr>
        <p:spPr>
          <a:xfrm>
            <a:off x="734400" y="669303"/>
            <a:ext cx="3891130" cy="800219"/>
          </a:xfrm>
          <a:prstGeom prst="rect">
            <a:avLst/>
          </a:prstGeom>
          <a:noFill/>
        </p:spPr>
        <p:txBody>
          <a:bodyPr wrap="none" rtlCol="0">
            <a:spAutoFit/>
          </a:bodyPr>
          <a:lstStyle/>
          <a:p>
            <a:pPr marL="442913"/>
            <a:r>
              <a:rPr lang="de-DE" noProof="0" dirty="0">
                <a:solidFill>
                  <a:schemeClr val="bg1"/>
                </a:solidFill>
              </a:rPr>
              <a:t>Experten für Ihre Lieferkette</a:t>
            </a:r>
          </a:p>
          <a:p>
            <a:pPr marL="442913"/>
            <a:r>
              <a:rPr lang="de-DE" sz="2800" b="1" noProof="0" dirty="0">
                <a:solidFill>
                  <a:schemeClr val="bg1"/>
                </a:solidFill>
              </a:rPr>
              <a:t>Warum Tesisquare</a:t>
            </a:r>
          </a:p>
        </p:txBody>
      </p:sp>
      <p:sp>
        <p:nvSpPr>
          <p:cNvPr id="11" name="Rectangle 10">
            <a:extLst>
              <a:ext uri="{FF2B5EF4-FFF2-40B4-BE49-F238E27FC236}">
                <a16:creationId xmlns:a16="http://schemas.microsoft.com/office/drawing/2014/main" id="{105D1E7F-2D47-6F23-7550-A2AE302C3391}"/>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12" name="TextBox 11">
            <a:extLst>
              <a:ext uri="{FF2B5EF4-FFF2-40B4-BE49-F238E27FC236}">
                <a16:creationId xmlns:a16="http://schemas.microsoft.com/office/drawing/2014/main" id="{AD7A47C3-16E7-70F3-DA71-4C31E8B75FD3}"/>
              </a:ext>
            </a:extLst>
          </p:cNvPr>
          <p:cNvSpPr txBox="1"/>
          <p:nvPr/>
        </p:nvSpPr>
        <p:spPr>
          <a:xfrm>
            <a:off x="735291" y="2033994"/>
            <a:ext cx="3044857" cy="2065502"/>
          </a:xfrm>
          <a:prstGeom prst="rect">
            <a:avLst/>
          </a:prstGeom>
          <a:noFill/>
        </p:spPr>
        <p:txBody>
          <a:bodyPr wrap="square" rtlCol="0">
            <a:spAutoFit/>
          </a:bodyPr>
          <a:lstStyle/>
          <a:p>
            <a:pPr>
              <a:spcBef>
                <a:spcPts val="600"/>
              </a:spcBef>
            </a:pPr>
            <a:r>
              <a:rPr lang="de-DE" sz="4800" b="1" noProof="0" dirty="0">
                <a:solidFill>
                  <a:schemeClr val="bg1"/>
                </a:solidFill>
              </a:rPr>
              <a:t>30</a:t>
            </a:r>
          </a:p>
          <a:p>
            <a:pPr>
              <a:spcBef>
                <a:spcPts val="600"/>
              </a:spcBef>
            </a:pPr>
            <a:r>
              <a:rPr lang="de-DE" sz="1400" b="1" noProof="0" dirty="0">
                <a:solidFill>
                  <a:schemeClr val="bg1"/>
                </a:solidFill>
              </a:rPr>
              <a:t>Jahre Erfahrung</a:t>
            </a:r>
          </a:p>
          <a:p>
            <a:pPr>
              <a:lnSpc>
                <a:spcPct val="120000"/>
              </a:lnSpc>
              <a:spcBef>
                <a:spcPts val="600"/>
              </a:spcBef>
            </a:pPr>
            <a:r>
              <a:rPr lang="de-DE" sz="1200" noProof="0" dirty="0">
                <a:solidFill>
                  <a:schemeClr val="bg1"/>
                </a:solidFill>
              </a:rPr>
              <a:t>Sie haben uns dazu gebracht, die Fähigkeiten zu entwickeln, ein vielseitiges und modulares Produkt anzubieten.</a:t>
            </a:r>
          </a:p>
        </p:txBody>
      </p:sp>
      <p:sp>
        <p:nvSpPr>
          <p:cNvPr id="13" name="TextBox 12">
            <a:extLst>
              <a:ext uri="{FF2B5EF4-FFF2-40B4-BE49-F238E27FC236}">
                <a16:creationId xmlns:a16="http://schemas.microsoft.com/office/drawing/2014/main" id="{AB6309D0-1CEB-3FD4-8970-8CB6A9B57BB0}"/>
              </a:ext>
            </a:extLst>
          </p:cNvPr>
          <p:cNvSpPr txBox="1"/>
          <p:nvPr/>
        </p:nvSpPr>
        <p:spPr>
          <a:xfrm>
            <a:off x="735291" y="4221088"/>
            <a:ext cx="3044857" cy="1631216"/>
          </a:xfrm>
          <a:prstGeom prst="rect">
            <a:avLst/>
          </a:prstGeom>
          <a:noFill/>
        </p:spPr>
        <p:txBody>
          <a:bodyPr wrap="square" rtlCol="0">
            <a:spAutoFit/>
          </a:bodyPr>
          <a:lstStyle/>
          <a:p>
            <a:pPr>
              <a:spcBef>
                <a:spcPts val="600"/>
              </a:spcBef>
            </a:pPr>
            <a:r>
              <a:rPr lang="de-DE" sz="4800" b="1" noProof="0" dirty="0">
                <a:solidFill>
                  <a:schemeClr val="bg1"/>
                </a:solidFill>
              </a:rPr>
              <a:t>1</a:t>
            </a:r>
          </a:p>
          <a:p>
            <a:pPr>
              <a:spcBef>
                <a:spcPts val="600"/>
              </a:spcBef>
            </a:pPr>
            <a:r>
              <a:rPr lang="de-DE" sz="1400" b="1" noProof="0" dirty="0">
                <a:solidFill>
                  <a:schemeClr val="bg1"/>
                </a:solidFill>
              </a:rPr>
              <a:t>Plattform</a:t>
            </a:r>
          </a:p>
          <a:p>
            <a:pPr>
              <a:spcBef>
                <a:spcPts val="600"/>
              </a:spcBef>
            </a:pPr>
            <a:r>
              <a:rPr lang="de-DE" sz="1200" noProof="0" dirty="0">
                <a:solidFill>
                  <a:schemeClr val="bg1"/>
                </a:solidFill>
              </a:rPr>
              <a:t>Um Ihre gesamte Lieferkette integriert zu verwalten.</a:t>
            </a:r>
          </a:p>
        </p:txBody>
      </p:sp>
      <p:sp>
        <p:nvSpPr>
          <p:cNvPr id="14" name="TextBox 13">
            <a:extLst>
              <a:ext uri="{FF2B5EF4-FFF2-40B4-BE49-F238E27FC236}">
                <a16:creationId xmlns:a16="http://schemas.microsoft.com/office/drawing/2014/main" id="{7C9E8959-AFAC-7529-B299-AE749DB000DE}"/>
              </a:ext>
            </a:extLst>
          </p:cNvPr>
          <p:cNvSpPr txBox="1"/>
          <p:nvPr/>
        </p:nvSpPr>
        <p:spPr>
          <a:xfrm>
            <a:off x="8616280" y="2033994"/>
            <a:ext cx="3044857" cy="1886991"/>
          </a:xfrm>
          <a:prstGeom prst="rect">
            <a:avLst/>
          </a:prstGeom>
          <a:noFill/>
        </p:spPr>
        <p:txBody>
          <a:bodyPr wrap="square" rtlCol="0">
            <a:spAutoFit/>
          </a:bodyPr>
          <a:lstStyle/>
          <a:p>
            <a:pPr>
              <a:spcBef>
                <a:spcPts val="600"/>
              </a:spcBef>
            </a:pPr>
            <a:r>
              <a:rPr lang="de-DE" sz="4800" b="1" noProof="0" dirty="0">
                <a:solidFill>
                  <a:schemeClr val="bg1"/>
                </a:solidFill>
              </a:rPr>
              <a:t>24/7</a:t>
            </a:r>
          </a:p>
          <a:p>
            <a:pPr>
              <a:lnSpc>
                <a:spcPct val="120000"/>
              </a:lnSpc>
              <a:spcBef>
                <a:spcPts val="600"/>
              </a:spcBef>
            </a:pPr>
            <a:r>
              <a:rPr lang="de-DE" sz="1400" b="1" noProof="0" dirty="0">
                <a:solidFill>
                  <a:schemeClr val="bg1"/>
                </a:solidFill>
              </a:rPr>
              <a:t>Kundensupport</a:t>
            </a:r>
          </a:p>
          <a:p>
            <a:pPr>
              <a:lnSpc>
                <a:spcPct val="120000"/>
              </a:lnSpc>
              <a:spcBef>
                <a:spcPts val="600"/>
              </a:spcBef>
            </a:pPr>
            <a:r>
              <a:rPr lang="de-DE" sz="1200" noProof="0" dirty="0">
                <a:solidFill>
                  <a:schemeClr val="bg1"/>
                </a:solidFill>
              </a:rPr>
              <a:t>Wir stehen Ihnen Tag und Nacht zur Seite und unterstützen Sie bei der Verwaltung der Plattform.</a:t>
            </a:r>
          </a:p>
        </p:txBody>
      </p:sp>
      <p:sp>
        <p:nvSpPr>
          <p:cNvPr id="15" name="TextBox 14">
            <a:extLst>
              <a:ext uri="{FF2B5EF4-FFF2-40B4-BE49-F238E27FC236}">
                <a16:creationId xmlns:a16="http://schemas.microsoft.com/office/drawing/2014/main" id="{AC94F897-29B0-B751-DF08-D980469E53FC}"/>
              </a:ext>
            </a:extLst>
          </p:cNvPr>
          <p:cNvSpPr txBox="1"/>
          <p:nvPr/>
        </p:nvSpPr>
        <p:spPr>
          <a:xfrm>
            <a:off x="8616280" y="4221088"/>
            <a:ext cx="3044857" cy="1569660"/>
          </a:xfrm>
          <a:prstGeom prst="rect">
            <a:avLst/>
          </a:prstGeom>
          <a:noFill/>
        </p:spPr>
        <p:txBody>
          <a:bodyPr wrap="square" rtlCol="0">
            <a:spAutoFit/>
          </a:bodyPr>
          <a:lstStyle/>
          <a:p>
            <a:pPr>
              <a:spcBef>
                <a:spcPts val="600"/>
              </a:spcBef>
            </a:pPr>
            <a:r>
              <a:rPr lang="de-DE" sz="4800" b="1" noProof="0" dirty="0">
                <a:solidFill>
                  <a:schemeClr val="bg1"/>
                </a:solidFill>
              </a:rPr>
              <a:t>99,3%</a:t>
            </a:r>
          </a:p>
          <a:p>
            <a:pPr>
              <a:spcBef>
                <a:spcPts val="600"/>
              </a:spcBef>
            </a:pPr>
            <a:r>
              <a:rPr lang="de-DE" sz="1400" b="1" noProof="0" dirty="0">
                <a:solidFill>
                  <a:schemeClr val="bg1"/>
                </a:solidFill>
              </a:rPr>
              <a:t>Kundenbindung</a:t>
            </a:r>
          </a:p>
          <a:p>
            <a:pPr>
              <a:spcBef>
                <a:spcPts val="600"/>
              </a:spcBef>
            </a:pPr>
            <a:r>
              <a:rPr lang="de-DE" sz="1200" noProof="0" dirty="0">
                <a:solidFill>
                  <a:schemeClr val="bg1"/>
                </a:solidFill>
              </a:rPr>
              <a:t>Kundenzufriedenheit steht für uns an erster Stelle.</a:t>
            </a:r>
          </a:p>
        </p:txBody>
      </p:sp>
      <p:sp>
        <p:nvSpPr>
          <p:cNvPr id="2" name="Google Shape;1225;p55">
            <a:extLst>
              <a:ext uri="{FF2B5EF4-FFF2-40B4-BE49-F238E27FC236}">
                <a16:creationId xmlns:a16="http://schemas.microsoft.com/office/drawing/2014/main" id="{A315ED0A-C0E3-30EA-6C59-C7A019B13021}"/>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3" name="Google Shape;1226;p55">
            <a:extLst>
              <a:ext uri="{FF2B5EF4-FFF2-40B4-BE49-F238E27FC236}">
                <a16:creationId xmlns:a16="http://schemas.microsoft.com/office/drawing/2014/main" id="{B8534D47-2D78-860C-25BE-1DB94F439347}"/>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4" name="Google Shape;1227;p55">
            <a:extLst>
              <a:ext uri="{FF2B5EF4-FFF2-40B4-BE49-F238E27FC236}">
                <a16:creationId xmlns:a16="http://schemas.microsoft.com/office/drawing/2014/main" id="{8AD6DB9A-507A-4F19-C3B8-42F802739A9A}"/>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Tree>
    <p:extLst>
      <p:ext uri="{BB962C8B-B14F-4D97-AF65-F5344CB8AC3E}">
        <p14:creationId xmlns:p14="http://schemas.microsoft.com/office/powerpoint/2010/main" val="4184501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2;p8">
            <a:extLst>
              <a:ext uri="{FF2B5EF4-FFF2-40B4-BE49-F238E27FC236}">
                <a16:creationId xmlns:a16="http://schemas.microsoft.com/office/drawing/2014/main" id="{7A48B777-FD93-9F67-08B0-E436238D810E}"/>
              </a:ext>
            </a:extLst>
          </p:cNvPr>
          <p:cNvSpPr/>
          <p:nvPr/>
        </p:nvSpPr>
        <p:spPr>
          <a:xfrm>
            <a:off x="5454023" y="1515684"/>
            <a:ext cx="1314856"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de-DE" sz="1200" b="0" i="0" u="none" strike="noStrike" cap="none" noProof="0" dirty="0">
                <a:solidFill>
                  <a:schemeClr val="bg1"/>
                </a:solidFill>
                <a:latin typeface="Century Gothic"/>
                <a:ea typeface="Century Gothic"/>
                <a:cs typeface="Century Gothic"/>
                <a:sym typeface="Century Gothic"/>
              </a:rPr>
              <a:t>JAHRE </a:t>
            </a:r>
          </a:p>
          <a:p>
            <a:pPr marL="0" marR="0" lvl="0" indent="0" algn="ctr" rtl="0">
              <a:lnSpc>
                <a:spcPct val="100000"/>
              </a:lnSpc>
              <a:spcBef>
                <a:spcPts val="0"/>
              </a:spcBef>
              <a:spcAft>
                <a:spcPts val="0"/>
              </a:spcAft>
              <a:buClr>
                <a:schemeClr val="dk1"/>
              </a:buClr>
              <a:buSzPts val="1400"/>
              <a:buFont typeface="Century Gothic"/>
              <a:buNone/>
            </a:pPr>
            <a:r>
              <a:rPr lang="de-DE" sz="1200" b="0" i="0" u="none" strike="noStrike" cap="none" noProof="0" dirty="0">
                <a:solidFill>
                  <a:schemeClr val="bg1"/>
                </a:solidFill>
                <a:latin typeface="Century Gothic"/>
                <a:ea typeface="Century Gothic"/>
                <a:cs typeface="Century Gothic"/>
                <a:sym typeface="Century Gothic"/>
              </a:rPr>
              <a:t>ERFAHRUNG</a:t>
            </a:r>
            <a:endParaRPr lang="de-DE" sz="1200" b="0" i="0" u="none" strike="noStrike" cap="none" noProof="0" dirty="0">
              <a:solidFill>
                <a:schemeClr val="bg1"/>
              </a:solidFill>
              <a:latin typeface="Arial"/>
              <a:ea typeface="Arial"/>
              <a:cs typeface="Arial"/>
              <a:sym typeface="Arial"/>
            </a:endParaRPr>
          </a:p>
        </p:txBody>
      </p:sp>
      <p:sp>
        <p:nvSpPr>
          <p:cNvPr id="5" name="Google Shape;273;p8">
            <a:extLst>
              <a:ext uri="{FF2B5EF4-FFF2-40B4-BE49-F238E27FC236}">
                <a16:creationId xmlns:a16="http://schemas.microsoft.com/office/drawing/2014/main" id="{8F791593-74CB-E935-141E-BB386C657323}"/>
              </a:ext>
            </a:extLst>
          </p:cNvPr>
          <p:cNvSpPr/>
          <p:nvPr/>
        </p:nvSpPr>
        <p:spPr>
          <a:xfrm>
            <a:off x="5548513" y="971454"/>
            <a:ext cx="11258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entury Gothic"/>
              <a:buNone/>
            </a:pPr>
            <a:r>
              <a:rPr lang="de-DE" sz="3600" b="1" noProof="0" dirty="0">
                <a:solidFill>
                  <a:schemeClr val="bg1"/>
                </a:solidFill>
                <a:latin typeface="Century Gothic"/>
                <a:ea typeface="Arial"/>
                <a:cs typeface="Arial"/>
                <a:sym typeface="Century Gothic"/>
              </a:rPr>
              <a:t>30</a:t>
            </a:r>
            <a:endParaRPr lang="de-DE" sz="2000" b="0" i="0" u="none" strike="noStrike" cap="none" noProof="0" dirty="0">
              <a:solidFill>
                <a:schemeClr val="bg1"/>
              </a:solidFill>
              <a:latin typeface="Arial"/>
              <a:ea typeface="Arial"/>
              <a:cs typeface="Arial"/>
              <a:sym typeface="Arial"/>
            </a:endParaRPr>
          </a:p>
        </p:txBody>
      </p:sp>
      <p:sp>
        <p:nvSpPr>
          <p:cNvPr id="6" name="Google Shape;272;p8">
            <a:extLst>
              <a:ext uri="{FF2B5EF4-FFF2-40B4-BE49-F238E27FC236}">
                <a16:creationId xmlns:a16="http://schemas.microsoft.com/office/drawing/2014/main" id="{6FE4EB12-B65B-9C0E-9CD4-F28A7DB21201}"/>
              </a:ext>
            </a:extLst>
          </p:cNvPr>
          <p:cNvSpPr/>
          <p:nvPr/>
        </p:nvSpPr>
        <p:spPr>
          <a:xfrm>
            <a:off x="7339300" y="1515684"/>
            <a:ext cx="156500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de-DE" sz="1200" b="0" i="0" u="none" strike="noStrike" cap="none" noProof="0" dirty="0">
                <a:solidFill>
                  <a:schemeClr val="bg1"/>
                </a:solidFill>
                <a:latin typeface="Century Gothic"/>
                <a:ea typeface="Century Gothic"/>
                <a:cs typeface="Century Gothic"/>
                <a:sym typeface="Century Gothic"/>
              </a:rPr>
              <a:t>MILLIONEN* UMSATZ IN 2024</a:t>
            </a:r>
          </a:p>
        </p:txBody>
      </p:sp>
      <p:sp>
        <p:nvSpPr>
          <p:cNvPr id="7" name="Google Shape;273;p8">
            <a:extLst>
              <a:ext uri="{FF2B5EF4-FFF2-40B4-BE49-F238E27FC236}">
                <a16:creationId xmlns:a16="http://schemas.microsoft.com/office/drawing/2014/main" id="{6B25B71E-2AA7-DBFD-E567-E654B7F66AED}"/>
              </a:ext>
            </a:extLst>
          </p:cNvPr>
          <p:cNvSpPr/>
          <p:nvPr/>
        </p:nvSpPr>
        <p:spPr>
          <a:xfrm>
            <a:off x="7584711" y="971454"/>
            <a:ext cx="11258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entury Gothic"/>
              <a:buNone/>
            </a:pPr>
            <a:r>
              <a:rPr lang="de-DE" sz="3600" b="1" noProof="0" dirty="0">
                <a:solidFill>
                  <a:schemeClr val="bg1"/>
                </a:solidFill>
                <a:latin typeface="Century Gothic"/>
                <a:ea typeface="Arial"/>
                <a:cs typeface="Arial"/>
                <a:sym typeface="Century Gothic"/>
              </a:rPr>
              <a:t>57</a:t>
            </a:r>
            <a:endParaRPr lang="de-DE" sz="2000" b="0" i="0" u="none" strike="noStrike" cap="none" noProof="0" dirty="0">
              <a:solidFill>
                <a:schemeClr val="bg1"/>
              </a:solidFill>
              <a:latin typeface="Arial"/>
              <a:ea typeface="Arial"/>
              <a:cs typeface="Arial"/>
              <a:sym typeface="Arial"/>
            </a:endParaRPr>
          </a:p>
        </p:txBody>
      </p:sp>
      <p:sp>
        <p:nvSpPr>
          <p:cNvPr id="8" name="Google Shape;272;p8">
            <a:extLst>
              <a:ext uri="{FF2B5EF4-FFF2-40B4-BE49-F238E27FC236}">
                <a16:creationId xmlns:a16="http://schemas.microsoft.com/office/drawing/2014/main" id="{41943AA6-FAD0-F682-B92E-BFA5C3935426}"/>
              </a:ext>
            </a:extLst>
          </p:cNvPr>
          <p:cNvSpPr/>
          <p:nvPr/>
        </p:nvSpPr>
        <p:spPr>
          <a:xfrm>
            <a:off x="9169853" y="1515684"/>
            <a:ext cx="206927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de-DE" sz="1200" b="0" i="0" u="none" strike="noStrike" cap="none" noProof="0" dirty="0">
                <a:solidFill>
                  <a:schemeClr val="bg1"/>
                </a:solidFill>
                <a:latin typeface="Century Gothic"/>
                <a:ea typeface="Century Gothic"/>
                <a:cs typeface="Century Gothic"/>
                <a:sym typeface="Century Gothic"/>
              </a:rPr>
              <a:t>EBT </a:t>
            </a:r>
            <a:br>
              <a:rPr lang="de-DE" sz="1200" b="0" i="0" u="none" strike="noStrike" cap="none" noProof="0" dirty="0">
                <a:solidFill>
                  <a:schemeClr val="bg1"/>
                </a:solidFill>
                <a:latin typeface="Century Gothic"/>
                <a:ea typeface="Century Gothic"/>
                <a:cs typeface="Century Gothic"/>
                <a:sym typeface="Century Gothic"/>
              </a:rPr>
            </a:br>
            <a:r>
              <a:rPr lang="de-DE" sz="1200" b="0" i="0" u="none" strike="noStrike" cap="none" noProof="0" dirty="0">
                <a:solidFill>
                  <a:schemeClr val="bg1"/>
                </a:solidFill>
                <a:latin typeface="Century Gothic"/>
                <a:ea typeface="Century Gothic"/>
                <a:cs typeface="Century Gothic"/>
                <a:sym typeface="Century Gothic"/>
              </a:rPr>
              <a:t>LANGFRISTIGES UND KONSTANTES WACHSTUM</a:t>
            </a:r>
            <a:endParaRPr lang="de-DE" sz="1200" b="0" i="0" u="none" strike="noStrike" cap="none" noProof="0" dirty="0">
              <a:solidFill>
                <a:schemeClr val="bg1"/>
              </a:solidFill>
              <a:latin typeface="Arial"/>
              <a:ea typeface="Arial"/>
              <a:cs typeface="Arial"/>
              <a:sym typeface="Arial"/>
            </a:endParaRPr>
          </a:p>
        </p:txBody>
      </p:sp>
      <p:sp>
        <p:nvSpPr>
          <p:cNvPr id="9" name="Google Shape;273;p8">
            <a:extLst>
              <a:ext uri="{FF2B5EF4-FFF2-40B4-BE49-F238E27FC236}">
                <a16:creationId xmlns:a16="http://schemas.microsoft.com/office/drawing/2014/main" id="{9084E0F0-6B94-5BB1-5466-E3454781F0D7}"/>
              </a:ext>
            </a:extLst>
          </p:cNvPr>
          <p:cNvSpPr/>
          <p:nvPr/>
        </p:nvSpPr>
        <p:spPr>
          <a:xfrm>
            <a:off x="9641554" y="971454"/>
            <a:ext cx="11258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entury Gothic"/>
              <a:buNone/>
            </a:pPr>
            <a:r>
              <a:rPr lang="de-DE" sz="3600" b="1" noProof="0" dirty="0">
                <a:solidFill>
                  <a:schemeClr val="bg1"/>
                </a:solidFill>
                <a:latin typeface="Century Gothic"/>
                <a:sym typeface="Century Gothic"/>
              </a:rPr>
              <a:t>10%</a:t>
            </a:r>
            <a:endParaRPr lang="de-DE" sz="2000" b="0" i="0" u="none" strike="noStrike" cap="none" noProof="0" dirty="0">
              <a:solidFill>
                <a:schemeClr val="bg1"/>
              </a:solidFill>
              <a:latin typeface="Arial"/>
              <a:ea typeface="Arial"/>
              <a:cs typeface="Arial"/>
              <a:sym typeface="Arial"/>
            </a:endParaRPr>
          </a:p>
        </p:txBody>
      </p:sp>
      <p:sp>
        <p:nvSpPr>
          <p:cNvPr id="10" name="Google Shape;272;p8">
            <a:extLst>
              <a:ext uri="{FF2B5EF4-FFF2-40B4-BE49-F238E27FC236}">
                <a16:creationId xmlns:a16="http://schemas.microsoft.com/office/drawing/2014/main" id="{A0695B50-C0B6-049E-2A70-E9528718A3DE}"/>
              </a:ext>
            </a:extLst>
          </p:cNvPr>
          <p:cNvSpPr/>
          <p:nvPr/>
        </p:nvSpPr>
        <p:spPr>
          <a:xfrm>
            <a:off x="9547063" y="2702826"/>
            <a:ext cx="169206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entury Gothic"/>
              <a:buNone/>
            </a:pPr>
            <a:r>
              <a:rPr lang="de-DE" sz="1200" b="0" i="0" u="none" strike="noStrike" cap="none" noProof="0" dirty="0">
                <a:solidFill>
                  <a:schemeClr val="bg1"/>
                </a:solidFill>
                <a:latin typeface="Century Gothic"/>
                <a:ea typeface="Century Gothic"/>
                <a:cs typeface="Century Gothic"/>
                <a:sym typeface="Century Gothic"/>
              </a:rPr>
              <a:t>LEGALE ENTITÄTEN</a:t>
            </a:r>
            <a:endParaRPr lang="de-DE" sz="1200" b="0" i="0" u="none" strike="noStrike" cap="none" noProof="0" dirty="0">
              <a:solidFill>
                <a:schemeClr val="bg1"/>
              </a:solidFill>
              <a:latin typeface="Century Gothic" panose="020B0502020202020204" pitchFamily="34" charset="0"/>
              <a:sym typeface="Arial"/>
            </a:endParaRPr>
          </a:p>
        </p:txBody>
      </p:sp>
      <p:sp>
        <p:nvSpPr>
          <p:cNvPr id="11" name="Google Shape;273;p8">
            <a:extLst>
              <a:ext uri="{FF2B5EF4-FFF2-40B4-BE49-F238E27FC236}">
                <a16:creationId xmlns:a16="http://schemas.microsoft.com/office/drawing/2014/main" id="{F30DC17C-9D3B-BDDA-B876-4816F59DEF7C}"/>
              </a:ext>
            </a:extLst>
          </p:cNvPr>
          <p:cNvSpPr/>
          <p:nvPr/>
        </p:nvSpPr>
        <p:spPr>
          <a:xfrm>
            <a:off x="9411213" y="2158596"/>
            <a:ext cx="158655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entury Gothic"/>
              <a:buNone/>
            </a:pPr>
            <a:r>
              <a:rPr lang="de-DE" sz="3600" b="1" i="0" u="none" strike="noStrike" cap="none" noProof="0" dirty="0">
                <a:solidFill>
                  <a:schemeClr val="bg1"/>
                </a:solidFill>
                <a:latin typeface="Century Gothic"/>
                <a:ea typeface="Century Gothic"/>
                <a:cs typeface="Century Gothic"/>
                <a:sym typeface="Century Gothic"/>
              </a:rPr>
              <a:t>6</a:t>
            </a:r>
            <a:endParaRPr lang="de-DE" sz="2000" b="0" i="0" u="none" strike="noStrike" cap="none" noProof="0" dirty="0">
              <a:solidFill>
                <a:schemeClr val="bg1"/>
              </a:solidFill>
              <a:latin typeface="Arial"/>
              <a:ea typeface="Arial"/>
              <a:cs typeface="Arial"/>
              <a:sym typeface="Arial"/>
            </a:endParaRPr>
          </a:p>
        </p:txBody>
      </p:sp>
      <p:sp>
        <p:nvSpPr>
          <p:cNvPr id="12" name="Google Shape;272;p8">
            <a:extLst>
              <a:ext uri="{FF2B5EF4-FFF2-40B4-BE49-F238E27FC236}">
                <a16:creationId xmlns:a16="http://schemas.microsoft.com/office/drawing/2014/main" id="{11F3B597-8227-28DF-331A-5C42B799665F}"/>
              </a:ext>
            </a:extLst>
          </p:cNvPr>
          <p:cNvSpPr/>
          <p:nvPr/>
        </p:nvSpPr>
        <p:spPr>
          <a:xfrm>
            <a:off x="7090725" y="2702826"/>
            <a:ext cx="2221951" cy="461624"/>
          </a:xfrm>
          <a:prstGeom prst="rect">
            <a:avLst/>
          </a:prstGeom>
          <a:noFill/>
          <a:ln>
            <a:noFill/>
          </a:ln>
        </p:spPr>
        <p:txBody>
          <a:bodyPr spcFirstLastPara="1" wrap="square" lIns="91425" tIns="45700" rIns="91425" bIns="45700" anchor="t" anchorCtr="0">
            <a:spAutoFit/>
          </a:bodyPr>
          <a:lstStyle/>
          <a:p>
            <a:pPr algn="ctr">
              <a:buClr>
                <a:schemeClr val="dk1"/>
              </a:buClr>
              <a:buSzPts val="1400"/>
            </a:pPr>
            <a:r>
              <a:rPr lang="de-DE" sz="1200" b="0" i="0" u="none" strike="noStrike" cap="none" noProof="0" dirty="0">
                <a:solidFill>
                  <a:schemeClr val="bg1"/>
                </a:solidFill>
                <a:latin typeface="Century Gothic"/>
                <a:ea typeface="Century Gothic"/>
                <a:cs typeface="Century Gothic"/>
                <a:sym typeface="Century Gothic"/>
              </a:rPr>
              <a:t>LÄNDER</a:t>
            </a:r>
            <a:br>
              <a:rPr lang="de-DE" sz="1200" b="0" i="0" u="none" strike="noStrike" cap="none" noProof="0" dirty="0">
                <a:solidFill>
                  <a:schemeClr val="bg1"/>
                </a:solidFill>
                <a:latin typeface="Century Gothic"/>
                <a:ea typeface="Century Gothic"/>
                <a:cs typeface="Century Gothic"/>
                <a:sym typeface="Century Gothic"/>
              </a:rPr>
            </a:br>
            <a:r>
              <a:rPr lang="de-DE" sz="1200" b="0" i="0" u="none" strike="noStrike" cap="none" noProof="0" dirty="0">
                <a:solidFill>
                  <a:schemeClr val="bg1"/>
                </a:solidFill>
                <a:latin typeface="Century Gothic"/>
                <a:ea typeface="Century Gothic"/>
                <a:cs typeface="Century Gothic"/>
                <a:sym typeface="Century Gothic"/>
              </a:rPr>
              <a:t>ÜBER </a:t>
            </a:r>
            <a:r>
              <a:rPr lang="de-DE" sz="1200" b="1" i="0" u="none" strike="noStrike" cap="none" noProof="0" dirty="0">
                <a:solidFill>
                  <a:schemeClr val="bg1"/>
                </a:solidFill>
                <a:latin typeface="Century Gothic"/>
                <a:ea typeface="Century Gothic"/>
                <a:cs typeface="Century Gothic"/>
                <a:sym typeface="Century Gothic"/>
              </a:rPr>
              <a:t>4</a:t>
            </a:r>
            <a:r>
              <a:rPr lang="de-DE" sz="1200" b="0" i="0" u="none" strike="noStrike" cap="none" noProof="0" dirty="0">
                <a:solidFill>
                  <a:schemeClr val="bg1"/>
                </a:solidFill>
                <a:latin typeface="Century Gothic"/>
                <a:ea typeface="Century Gothic"/>
                <a:cs typeface="Century Gothic"/>
                <a:sym typeface="Century Gothic"/>
              </a:rPr>
              <a:t> KONTINENTE</a:t>
            </a:r>
          </a:p>
        </p:txBody>
      </p:sp>
      <p:sp>
        <p:nvSpPr>
          <p:cNvPr id="13" name="Google Shape;273;p8">
            <a:extLst>
              <a:ext uri="{FF2B5EF4-FFF2-40B4-BE49-F238E27FC236}">
                <a16:creationId xmlns:a16="http://schemas.microsoft.com/office/drawing/2014/main" id="{A16AC2B0-A9A4-A16D-8EFA-576DED6B49DB}"/>
              </a:ext>
            </a:extLst>
          </p:cNvPr>
          <p:cNvSpPr/>
          <p:nvPr/>
        </p:nvSpPr>
        <p:spPr>
          <a:xfrm>
            <a:off x="7354370" y="2158596"/>
            <a:ext cx="158655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entury Gothic"/>
              <a:buNone/>
            </a:pPr>
            <a:r>
              <a:rPr lang="de-DE" sz="3600" b="1" i="0" u="none" strike="noStrike" cap="none" noProof="0" dirty="0">
                <a:solidFill>
                  <a:schemeClr val="bg1"/>
                </a:solidFill>
                <a:latin typeface="Century Gothic"/>
                <a:ea typeface="Century Gothic"/>
                <a:cs typeface="Century Gothic"/>
                <a:sym typeface="Century Gothic"/>
              </a:rPr>
              <a:t>+40</a:t>
            </a:r>
            <a:endParaRPr lang="de-DE" sz="2000" b="0" i="0" u="none" strike="noStrike" cap="none" noProof="0" dirty="0">
              <a:solidFill>
                <a:schemeClr val="bg1"/>
              </a:solidFill>
              <a:latin typeface="Arial"/>
              <a:ea typeface="Arial"/>
              <a:cs typeface="Arial"/>
              <a:sym typeface="Arial"/>
            </a:endParaRPr>
          </a:p>
        </p:txBody>
      </p:sp>
      <p:sp>
        <p:nvSpPr>
          <p:cNvPr id="14" name="Google Shape;272;p8">
            <a:extLst>
              <a:ext uri="{FF2B5EF4-FFF2-40B4-BE49-F238E27FC236}">
                <a16:creationId xmlns:a16="http://schemas.microsoft.com/office/drawing/2014/main" id="{28EE4DF3-D44C-698E-2035-D8D8677D9413}"/>
              </a:ext>
            </a:extLst>
          </p:cNvPr>
          <p:cNvSpPr/>
          <p:nvPr/>
        </p:nvSpPr>
        <p:spPr>
          <a:xfrm>
            <a:off x="5390039" y="2702826"/>
            <a:ext cx="144282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de-DE" sz="1200" b="0" i="0" u="none" strike="noStrike" cap="none" noProof="0" dirty="0">
                <a:solidFill>
                  <a:schemeClr val="bg1"/>
                </a:solidFill>
                <a:latin typeface="Century Gothic"/>
                <a:ea typeface="Century Gothic"/>
                <a:cs typeface="Century Gothic"/>
                <a:sym typeface="Century Gothic"/>
              </a:rPr>
              <a:t>INTERNATIONALE KUNDEN</a:t>
            </a:r>
            <a:endParaRPr lang="de-DE" sz="1200" b="0" i="0" u="none" strike="noStrike" cap="none" noProof="0" dirty="0">
              <a:solidFill>
                <a:schemeClr val="bg1"/>
              </a:solidFill>
              <a:latin typeface="Arial"/>
              <a:ea typeface="Arial"/>
              <a:cs typeface="Arial"/>
              <a:sym typeface="Arial"/>
            </a:endParaRPr>
          </a:p>
        </p:txBody>
      </p:sp>
      <p:sp>
        <p:nvSpPr>
          <p:cNvPr id="15" name="Google Shape;273;p8">
            <a:extLst>
              <a:ext uri="{FF2B5EF4-FFF2-40B4-BE49-F238E27FC236}">
                <a16:creationId xmlns:a16="http://schemas.microsoft.com/office/drawing/2014/main" id="{85042479-6808-9D62-561D-EE0CDB923441}"/>
              </a:ext>
            </a:extLst>
          </p:cNvPr>
          <p:cNvSpPr/>
          <p:nvPr/>
        </p:nvSpPr>
        <p:spPr>
          <a:xfrm>
            <a:off x="5318172" y="2158596"/>
            <a:ext cx="158655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2400"/>
              <a:buFont typeface="Century Gothic"/>
              <a:buNone/>
            </a:pPr>
            <a:r>
              <a:rPr lang="de-DE" sz="3600" b="1" i="0" u="none" strike="noStrike" cap="none" noProof="0" dirty="0">
                <a:solidFill>
                  <a:schemeClr val="bg1"/>
                </a:solidFill>
                <a:latin typeface="Century Gothic"/>
                <a:ea typeface="Century Gothic"/>
                <a:cs typeface="Century Gothic"/>
                <a:sym typeface="Century Gothic"/>
              </a:rPr>
              <a:t>+250</a:t>
            </a:r>
            <a:endParaRPr lang="de-DE" sz="2000" b="0" i="0" u="none" strike="noStrike" cap="none" noProof="0" dirty="0">
              <a:solidFill>
                <a:schemeClr val="bg1"/>
              </a:solidFill>
              <a:latin typeface="Arial"/>
              <a:ea typeface="Arial"/>
              <a:cs typeface="Arial"/>
              <a:sym typeface="Arial"/>
            </a:endParaRPr>
          </a:p>
        </p:txBody>
      </p:sp>
      <p:sp>
        <p:nvSpPr>
          <p:cNvPr id="40" name="Google Shape;251;p8">
            <a:extLst>
              <a:ext uri="{FF2B5EF4-FFF2-40B4-BE49-F238E27FC236}">
                <a16:creationId xmlns:a16="http://schemas.microsoft.com/office/drawing/2014/main" id="{10034CC3-AE58-51F9-B421-98C28CAC81F8}"/>
              </a:ext>
            </a:extLst>
          </p:cNvPr>
          <p:cNvSpPr/>
          <p:nvPr/>
        </p:nvSpPr>
        <p:spPr>
          <a:xfrm>
            <a:off x="2885243" y="3723011"/>
            <a:ext cx="9306758" cy="2384825"/>
          </a:xfrm>
          <a:prstGeom prst="rect">
            <a:avLst/>
          </a:prstGeom>
          <a:solidFill>
            <a:srgbClr val="3B4A5E"/>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endParaRPr kumimoji="0" lang="de-DE" sz="1800" b="0" i="0" u="none" strike="noStrike" kern="0" cap="none" spc="0" normalizeH="0" baseline="0" noProof="0" dirty="0">
              <a:ln>
                <a:noFill/>
              </a:ln>
              <a:solidFill>
                <a:srgbClr val="FFFFFF"/>
              </a:solidFill>
              <a:effectLst/>
              <a:uLnTx/>
              <a:uFillTx/>
              <a:ea typeface="Century Gothic"/>
              <a:cs typeface="Century Gothic"/>
              <a:sym typeface="Century Gothic"/>
            </a:endParaRPr>
          </a:p>
        </p:txBody>
      </p:sp>
      <p:sp>
        <p:nvSpPr>
          <p:cNvPr id="41" name="Google Shape;247;p8">
            <a:extLst>
              <a:ext uri="{FF2B5EF4-FFF2-40B4-BE49-F238E27FC236}">
                <a16:creationId xmlns:a16="http://schemas.microsoft.com/office/drawing/2014/main" id="{CAB2D92E-90CB-6487-2257-441C5B270131}"/>
              </a:ext>
            </a:extLst>
          </p:cNvPr>
          <p:cNvSpPr/>
          <p:nvPr/>
        </p:nvSpPr>
        <p:spPr>
          <a:xfrm>
            <a:off x="328917" y="1894105"/>
            <a:ext cx="3151130" cy="4197286"/>
          </a:xfrm>
          <a:prstGeom prst="rect">
            <a:avLst/>
          </a:prstGeom>
          <a:solidFill>
            <a:srgbClr val="27313E"/>
          </a:solidFill>
          <a:ln w="38100">
            <a:solidFill>
              <a:srgbClr val="3B4A5E"/>
            </a:solid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entury Gothic"/>
              <a:buNone/>
              <a:tabLst/>
              <a:defRPr/>
            </a:pPr>
            <a:endParaRPr kumimoji="0" sz="1800" b="0" i="0" u="none" strike="noStrike" kern="0" cap="none" spc="0" normalizeH="0" baseline="0" noProof="0">
              <a:ln>
                <a:noFill/>
              </a:ln>
              <a:solidFill>
                <a:srgbClr val="FFFFFF"/>
              </a:solidFill>
              <a:effectLst/>
              <a:uLnTx/>
              <a:uFillTx/>
              <a:ea typeface="Century Gothic"/>
              <a:cs typeface="Century Gothic"/>
              <a:sym typeface="Century Gothic"/>
            </a:endParaRPr>
          </a:p>
        </p:txBody>
      </p:sp>
      <p:cxnSp>
        <p:nvCxnSpPr>
          <p:cNvPr id="42" name="Google Shape;912;p25">
            <a:extLst>
              <a:ext uri="{FF2B5EF4-FFF2-40B4-BE49-F238E27FC236}">
                <a16:creationId xmlns:a16="http://schemas.microsoft.com/office/drawing/2014/main" id="{69442DF8-4AD6-318A-4164-6052135654CA}"/>
              </a:ext>
            </a:extLst>
          </p:cNvPr>
          <p:cNvCxnSpPr>
            <a:cxnSpLocks/>
          </p:cNvCxnSpPr>
          <p:nvPr/>
        </p:nvCxnSpPr>
        <p:spPr>
          <a:xfrm rot="16200000">
            <a:off x="7799973" y="4313957"/>
            <a:ext cx="0" cy="459696"/>
          </a:xfrm>
          <a:prstGeom prst="straightConnector1">
            <a:avLst/>
          </a:prstGeom>
          <a:noFill/>
          <a:ln w="38100" cap="rnd" cmpd="sng">
            <a:solidFill>
              <a:srgbClr val="FFFFFF"/>
            </a:solidFill>
            <a:prstDash val="solid"/>
            <a:round/>
            <a:headEnd type="none" w="sm" len="sm"/>
            <a:tailEnd type="none" w="sm" len="sm"/>
          </a:ln>
        </p:spPr>
      </p:cxnSp>
      <p:cxnSp>
        <p:nvCxnSpPr>
          <p:cNvPr id="43" name="Google Shape;912;p25">
            <a:extLst>
              <a:ext uri="{FF2B5EF4-FFF2-40B4-BE49-F238E27FC236}">
                <a16:creationId xmlns:a16="http://schemas.microsoft.com/office/drawing/2014/main" id="{7EB294FE-727B-B5D1-4E97-9574505C877E}"/>
              </a:ext>
            </a:extLst>
          </p:cNvPr>
          <p:cNvCxnSpPr>
            <a:cxnSpLocks/>
          </p:cNvCxnSpPr>
          <p:nvPr/>
        </p:nvCxnSpPr>
        <p:spPr>
          <a:xfrm rot="16200000">
            <a:off x="9409074" y="4313957"/>
            <a:ext cx="0" cy="459696"/>
          </a:xfrm>
          <a:prstGeom prst="straightConnector1">
            <a:avLst/>
          </a:prstGeom>
          <a:noFill/>
          <a:ln w="38100" cap="rnd" cmpd="sng">
            <a:solidFill>
              <a:srgbClr val="FFFFFF"/>
            </a:solidFill>
            <a:prstDash val="solid"/>
            <a:round/>
            <a:headEnd type="none" w="sm" len="sm"/>
            <a:tailEnd type="none" w="sm" len="sm"/>
          </a:ln>
        </p:spPr>
      </p:cxnSp>
      <p:cxnSp>
        <p:nvCxnSpPr>
          <p:cNvPr id="44" name="Google Shape;912;p25">
            <a:extLst>
              <a:ext uri="{FF2B5EF4-FFF2-40B4-BE49-F238E27FC236}">
                <a16:creationId xmlns:a16="http://schemas.microsoft.com/office/drawing/2014/main" id="{0542C844-BE9D-A092-DB17-8A3DD3597A83}"/>
              </a:ext>
            </a:extLst>
          </p:cNvPr>
          <p:cNvCxnSpPr>
            <a:cxnSpLocks/>
          </p:cNvCxnSpPr>
          <p:nvPr/>
        </p:nvCxnSpPr>
        <p:spPr>
          <a:xfrm rot="16200000">
            <a:off x="11122058" y="4313957"/>
            <a:ext cx="0" cy="459696"/>
          </a:xfrm>
          <a:prstGeom prst="straightConnector1">
            <a:avLst/>
          </a:prstGeom>
          <a:noFill/>
          <a:ln w="38100" cap="rnd" cmpd="sng">
            <a:solidFill>
              <a:srgbClr val="FFFFFF"/>
            </a:solidFill>
            <a:prstDash val="solid"/>
            <a:round/>
            <a:headEnd type="none" w="sm" len="sm"/>
            <a:tailEnd type="none" w="sm" len="sm"/>
          </a:ln>
        </p:spPr>
      </p:cxnSp>
      <p:sp>
        <p:nvSpPr>
          <p:cNvPr id="45" name="Google Shape;272;p8">
            <a:extLst>
              <a:ext uri="{FF2B5EF4-FFF2-40B4-BE49-F238E27FC236}">
                <a16:creationId xmlns:a16="http://schemas.microsoft.com/office/drawing/2014/main" id="{F0F902E9-4A54-419A-0974-F44252DE3D45}"/>
              </a:ext>
            </a:extLst>
          </p:cNvPr>
          <p:cNvSpPr/>
          <p:nvPr/>
        </p:nvSpPr>
        <p:spPr>
          <a:xfrm>
            <a:off x="3578274" y="4602048"/>
            <a:ext cx="1601306" cy="523180"/>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Century Gothic"/>
              <a:buNone/>
            </a:pPr>
            <a:r>
              <a:rPr lang="de-DE" sz="1400" b="1" kern="0" noProof="0" dirty="0">
                <a:solidFill>
                  <a:srgbClr val="FFFFFF"/>
                </a:solidFill>
                <a:ea typeface="Century Gothic"/>
                <a:cs typeface="Century Gothic"/>
                <a:sym typeface="Century Gothic"/>
              </a:rPr>
              <a:t>KUNDEN-</a:t>
            </a:r>
          </a:p>
          <a:p>
            <a:pPr algn="ctr">
              <a:buClr>
                <a:srgbClr val="000000"/>
              </a:buClr>
              <a:buSzPts val="1400"/>
              <a:buFont typeface="Century Gothic"/>
              <a:buNone/>
            </a:pPr>
            <a:r>
              <a:rPr lang="de-DE" sz="1400" b="1" kern="0" noProof="0" dirty="0">
                <a:solidFill>
                  <a:srgbClr val="FFFFFF"/>
                </a:solidFill>
                <a:ea typeface="Century Gothic"/>
                <a:cs typeface="Century Gothic"/>
                <a:sym typeface="Century Gothic"/>
              </a:rPr>
              <a:t>ZUFRIEDENHEIT</a:t>
            </a:r>
            <a:endParaRPr lang="de-DE" sz="1400" b="1" kern="0" noProof="0" dirty="0">
              <a:solidFill>
                <a:srgbClr val="FFFFFF"/>
              </a:solidFill>
              <a:latin typeface="Arial"/>
              <a:ea typeface="Arial"/>
              <a:cs typeface="Arial"/>
              <a:sym typeface="Arial"/>
            </a:endParaRPr>
          </a:p>
        </p:txBody>
      </p:sp>
      <p:sp>
        <p:nvSpPr>
          <p:cNvPr id="46" name="Google Shape;273;p8">
            <a:extLst>
              <a:ext uri="{FF2B5EF4-FFF2-40B4-BE49-F238E27FC236}">
                <a16:creationId xmlns:a16="http://schemas.microsoft.com/office/drawing/2014/main" id="{963AFDC7-42AF-D6E2-E1F7-671B40BF182F}"/>
              </a:ext>
            </a:extLst>
          </p:cNvPr>
          <p:cNvSpPr/>
          <p:nvPr/>
        </p:nvSpPr>
        <p:spPr>
          <a:xfrm>
            <a:off x="3815989" y="4029536"/>
            <a:ext cx="1125877" cy="461624"/>
          </a:xfrm>
          <a:prstGeom prst="rect">
            <a:avLst/>
          </a:prstGeom>
          <a:noFill/>
          <a:ln>
            <a:noFill/>
          </a:ln>
        </p:spPr>
        <p:txBody>
          <a:bodyPr spcFirstLastPara="1" wrap="square" lIns="91425" tIns="45700" rIns="91425" bIns="45700" anchor="t" anchorCtr="0">
            <a:spAutoFit/>
          </a:bodyPr>
          <a:lstStyle/>
          <a:p>
            <a:pPr algn="ctr">
              <a:buClr>
                <a:srgbClr val="009EE0"/>
              </a:buClr>
              <a:buSzPts val="2400"/>
              <a:buFont typeface="Century Gothic"/>
              <a:buNone/>
            </a:pPr>
            <a:r>
              <a:rPr lang="de-DE" sz="2400" b="1" kern="0" noProof="0" dirty="0">
                <a:solidFill>
                  <a:srgbClr val="FFFFFF"/>
                </a:solidFill>
                <a:ea typeface="Century Gothic"/>
                <a:cs typeface="Century Gothic"/>
                <a:sym typeface="Century Gothic"/>
              </a:rPr>
              <a:t>8.8</a:t>
            </a:r>
            <a:endParaRPr lang="de-DE" sz="2400" kern="0" noProof="0" dirty="0">
              <a:solidFill>
                <a:srgbClr val="FFFFFF"/>
              </a:solidFill>
              <a:latin typeface="Arial"/>
              <a:ea typeface="Arial"/>
              <a:cs typeface="Arial"/>
              <a:sym typeface="Arial"/>
            </a:endParaRPr>
          </a:p>
        </p:txBody>
      </p:sp>
      <p:sp>
        <p:nvSpPr>
          <p:cNvPr id="47" name="Google Shape;272;p8">
            <a:extLst>
              <a:ext uri="{FF2B5EF4-FFF2-40B4-BE49-F238E27FC236}">
                <a16:creationId xmlns:a16="http://schemas.microsoft.com/office/drawing/2014/main" id="{72381622-9759-7BB9-7F95-6566C91E4CAD}"/>
              </a:ext>
            </a:extLst>
          </p:cNvPr>
          <p:cNvSpPr/>
          <p:nvPr/>
        </p:nvSpPr>
        <p:spPr>
          <a:xfrm>
            <a:off x="5380323" y="4602048"/>
            <a:ext cx="1314856" cy="523180"/>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Century Gothic"/>
              <a:buNone/>
            </a:pPr>
            <a:r>
              <a:rPr lang="de-DE" sz="1400" b="1" kern="0" noProof="0" dirty="0">
                <a:solidFill>
                  <a:srgbClr val="FFFFFF"/>
                </a:solidFill>
                <a:ea typeface="Century Gothic"/>
                <a:cs typeface="Century Gothic"/>
                <a:sym typeface="Century Gothic"/>
              </a:rPr>
              <a:t>KUNDEN- BINDUNG</a:t>
            </a:r>
            <a:endParaRPr lang="de-DE" sz="1400" b="1" kern="0" noProof="0" dirty="0">
              <a:solidFill>
                <a:srgbClr val="FFFFFF"/>
              </a:solidFill>
              <a:latin typeface="Arial"/>
              <a:ea typeface="Arial"/>
              <a:cs typeface="Arial"/>
              <a:sym typeface="Arial"/>
            </a:endParaRPr>
          </a:p>
        </p:txBody>
      </p:sp>
      <p:sp>
        <p:nvSpPr>
          <p:cNvPr id="48" name="Google Shape;273;p8">
            <a:extLst>
              <a:ext uri="{FF2B5EF4-FFF2-40B4-BE49-F238E27FC236}">
                <a16:creationId xmlns:a16="http://schemas.microsoft.com/office/drawing/2014/main" id="{38EACC8C-E381-9B63-6A81-B9A1385DDE67}"/>
              </a:ext>
            </a:extLst>
          </p:cNvPr>
          <p:cNvSpPr/>
          <p:nvPr/>
        </p:nvSpPr>
        <p:spPr>
          <a:xfrm>
            <a:off x="5244472" y="4029536"/>
            <a:ext cx="1586558" cy="461624"/>
          </a:xfrm>
          <a:prstGeom prst="rect">
            <a:avLst/>
          </a:prstGeom>
          <a:noFill/>
          <a:ln>
            <a:noFill/>
          </a:ln>
        </p:spPr>
        <p:txBody>
          <a:bodyPr spcFirstLastPara="1" wrap="square" lIns="91425" tIns="45700" rIns="91425" bIns="45700" anchor="t" anchorCtr="0">
            <a:spAutoFit/>
          </a:bodyPr>
          <a:lstStyle/>
          <a:p>
            <a:pPr algn="ctr">
              <a:buClr>
                <a:srgbClr val="009EE0"/>
              </a:buClr>
              <a:buSzPts val="2400"/>
              <a:buFont typeface="Century Gothic"/>
              <a:buNone/>
            </a:pPr>
            <a:r>
              <a:rPr lang="de-DE" sz="2400" b="1" kern="0" noProof="0" dirty="0">
                <a:solidFill>
                  <a:srgbClr val="FFFFFF"/>
                </a:solidFill>
                <a:ea typeface="Century Gothic"/>
                <a:cs typeface="Century Gothic"/>
                <a:sym typeface="Century Gothic"/>
              </a:rPr>
              <a:t>99.3%</a:t>
            </a:r>
            <a:endParaRPr lang="de-DE" sz="2400" kern="0" noProof="0" dirty="0">
              <a:solidFill>
                <a:srgbClr val="FFFFFF"/>
              </a:solidFill>
              <a:latin typeface="Arial"/>
              <a:ea typeface="Arial"/>
              <a:cs typeface="Arial"/>
              <a:sym typeface="Arial"/>
            </a:endParaRPr>
          </a:p>
        </p:txBody>
      </p:sp>
      <p:sp>
        <p:nvSpPr>
          <p:cNvPr id="49" name="TextBox 48">
            <a:extLst>
              <a:ext uri="{FF2B5EF4-FFF2-40B4-BE49-F238E27FC236}">
                <a16:creationId xmlns:a16="http://schemas.microsoft.com/office/drawing/2014/main" id="{96B8CC8C-1EB2-EC6C-85B6-1466E77C4A14}"/>
              </a:ext>
            </a:extLst>
          </p:cNvPr>
          <p:cNvSpPr txBox="1"/>
          <p:nvPr/>
        </p:nvSpPr>
        <p:spPr>
          <a:xfrm>
            <a:off x="458030" y="3439480"/>
            <a:ext cx="2986504" cy="208514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chemeClr val="dk1"/>
              </a:buClr>
              <a:buSzPts val="1400"/>
              <a:buFont typeface="Century Gothic"/>
              <a:buNone/>
              <a:defRPr sz="1600">
                <a:solidFill>
                  <a:schemeClr val="tx2"/>
                </a:solidFill>
                <a:latin typeface="Century Gothic"/>
                <a:ea typeface="Century Gothic"/>
                <a:cs typeface="Century Gothic"/>
              </a:defRPr>
            </a:lvl1pPr>
            <a:lvl2pPr marL="457200" defTabSz="914400" eaLnBrk="1" latinLnBrk="0" hangingPunct="1">
              <a:defRPr sz="1800" kern="1200">
                <a:solidFill>
                  <a:schemeClr val="tx1"/>
                </a:solidFill>
                <a:latin typeface="+mn-lt"/>
                <a:ea typeface="+mn-ea"/>
                <a:cs typeface="+mn-cs"/>
              </a:defRPr>
            </a:lvl2pPr>
            <a:lvl3pPr marL="914400" defTabSz="914400" eaLnBrk="1" latinLnBrk="0" hangingPunct="1">
              <a:defRPr sz="1800" kern="1200">
                <a:solidFill>
                  <a:schemeClr val="tx1"/>
                </a:solidFill>
                <a:latin typeface="+mn-lt"/>
                <a:ea typeface="+mn-ea"/>
                <a:cs typeface="+mn-cs"/>
              </a:defRPr>
            </a:lvl3pPr>
            <a:lvl4pPr marL="1371600" defTabSz="914400" eaLnBrk="1" latinLnBrk="0" hangingPunct="1">
              <a:defRPr sz="1800" kern="1200">
                <a:solidFill>
                  <a:schemeClr val="tx1"/>
                </a:solidFill>
                <a:latin typeface="+mn-lt"/>
                <a:ea typeface="+mn-ea"/>
                <a:cs typeface="+mn-cs"/>
              </a:defRPr>
            </a:lvl4pPr>
            <a:lvl5pPr marL="1828800" defTabSz="914400" eaLnBrk="1" latinLnBrk="0" hangingPunct="1">
              <a:defRPr sz="1800" kern="1200">
                <a:solidFill>
                  <a:schemeClr val="tx1"/>
                </a:solidFill>
                <a:latin typeface="+mn-lt"/>
                <a:ea typeface="+mn-ea"/>
                <a:cs typeface="+mn-cs"/>
              </a:defRPr>
            </a:lvl5pPr>
            <a:lvl6pPr marL="2286000" defTabSz="914400" eaLnBrk="1" latinLnBrk="0" hangingPunct="1">
              <a:defRPr sz="1800" kern="1200">
                <a:solidFill>
                  <a:schemeClr val="tx1"/>
                </a:solidFill>
                <a:latin typeface="+mn-lt"/>
                <a:ea typeface="+mn-ea"/>
                <a:cs typeface="+mn-cs"/>
              </a:defRPr>
            </a:lvl6pPr>
            <a:lvl7pPr marL="2743200" defTabSz="914400" eaLnBrk="1" latinLnBrk="0" hangingPunct="1">
              <a:defRPr sz="1800" kern="1200">
                <a:solidFill>
                  <a:schemeClr val="tx1"/>
                </a:solidFill>
                <a:latin typeface="+mn-lt"/>
                <a:ea typeface="+mn-ea"/>
                <a:cs typeface="+mn-cs"/>
              </a:defRPr>
            </a:lvl7pPr>
            <a:lvl8pPr marL="3200400" defTabSz="914400" eaLnBrk="1" latinLnBrk="0" hangingPunct="1">
              <a:defRPr sz="1800" kern="1200">
                <a:solidFill>
                  <a:schemeClr val="tx1"/>
                </a:solidFill>
                <a:latin typeface="+mn-lt"/>
                <a:ea typeface="+mn-ea"/>
                <a:cs typeface="+mn-cs"/>
              </a:defRPr>
            </a:lvl8pPr>
            <a:lvl9pPr marL="3657600" defTabSz="91440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kumimoji="0" lang="de-DE" sz="1600" b="1" i="0" u="none" strike="noStrike" kern="0" cap="none" spc="0" normalizeH="0" baseline="0" noProof="0" dirty="0">
                <a:ln>
                  <a:noFill/>
                </a:ln>
                <a:solidFill>
                  <a:schemeClr val="bg1"/>
                </a:solidFill>
                <a:effectLst/>
                <a:uLnTx/>
                <a:uFillTx/>
                <a:latin typeface="Century Gothic"/>
                <a:sym typeface="Arial"/>
              </a:rPr>
              <a:t>HANDEL</a:t>
            </a:r>
          </a:p>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lang="de-DE" b="1" kern="0" noProof="0" dirty="0">
                <a:solidFill>
                  <a:schemeClr val="bg1"/>
                </a:solidFill>
                <a:sym typeface="Arial"/>
              </a:rPr>
              <a:t>AUTOMOBIL</a:t>
            </a:r>
          </a:p>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lang="de-DE" b="1" kern="0" noProof="0" dirty="0">
                <a:solidFill>
                  <a:schemeClr val="bg1"/>
                </a:solidFill>
                <a:sym typeface="Arial"/>
              </a:rPr>
              <a:t>CHEMIE &amp; PHARMA</a:t>
            </a:r>
          </a:p>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kumimoji="0" lang="de-DE" sz="1600" b="1" i="0" u="none" strike="noStrike" kern="0" cap="none" spc="0" normalizeH="0" baseline="0" noProof="0" dirty="0">
                <a:ln>
                  <a:noFill/>
                </a:ln>
                <a:solidFill>
                  <a:schemeClr val="bg1"/>
                </a:solidFill>
                <a:effectLst/>
                <a:uLnTx/>
                <a:uFillTx/>
                <a:latin typeface="Century Gothic"/>
                <a:sym typeface="Arial"/>
              </a:rPr>
              <a:t>ELEKTRONIK</a:t>
            </a:r>
          </a:p>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kumimoji="0" lang="de-DE" sz="1600" b="1" i="0" u="none" strike="noStrike" kern="0" cap="none" spc="0" normalizeH="0" baseline="0" noProof="0" dirty="0">
                <a:ln>
                  <a:noFill/>
                </a:ln>
                <a:solidFill>
                  <a:schemeClr val="bg1"/>
                </a:solidFill>
                <a:effectLst/>
                <a:uLnTx/>
                <a:uFillTx/>
                <a:latin typeface="Century Gothic"/>
                <a:sym typeface="Arial"/>
              </a:rPr>
              <a:t>PRODUKTION</a:t>
            </a:r>
          </a:p>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lang="de-DE" b="1" kern="0" noProof="0" dirty="0">
                <a:solidFill>
                  <a:schemeClr val="bg1"/>
                </a:solidFill>
                <a:sym typeface="Arial"/>
              </a:rPr>
              <a:t>LEBENSMITTEL</a:t>
            </a:r>
            <a:endParaRPr kumimoji="0" lang="de-DE" sz="1600" b="1" i="0" u="none" strike="noStrike" kern="0" cap="none" spc="0" normalizeH="0" baseline="0" noProof="0" dirty="0">
              <a:ln>
                <a:noFill/>
              </a:ln>
              <a:solidFill>
                <a:schemeClr val="bg1"/>
              </a:solidFill>
              <a:effectLst/>
              <a:uLnTx/>
              <a:uFillTx/>
              <a:latin typeface="Century Gothic"/>
              <a:sym typeface="Arial"/>
            </a:endParaRPr>
          </a:p>
          <a:p>
            <a:pPr marL="0" marR="0" lvl="0" indent="0" defTabSz="914400" eaLnBrk="1" fontAlgn="auto" latinLnBrk="0" hangingPunct="1">
              <a:lnSpc>
                <a:spcPct val="100000"/>
              </a:lnSpc>
              <a:spcBef>
                <a:spcPts val="300"/>
              </a:spcBef>
              <a:spcAft>
                <a:spcPts val="0"/>
              </a:spcAft>
              <a:buClr>
                <a:srgbClr val="000000"/>
              </a:buClr>
              <a:buSzPts val="1400"/>
              <a:buFont typeface="Century Gothic"/>
              <a:buNone/>
              <a:tabLst/>
              <a:defRPr/>
            </a:pPr>
            <a:r>
              <a:rPr kumimoji="0" lang="de-DE" sz="1600" b="1" i="0" u="none" strike="noStrike" kern="0" cap="none" spc="0" normalizeH="0" baseline="0" noProof="0" dirty="0">
                <a:ln>
                  <a:noFill/>
                </a:ln>
                <a:solidFill>
                  <a:schemeClr val="bg1"/>
                </a:solidFill>
                <a:effectLst/>
                <a:uLnTx/>
                <a:uFillTx/>
                <a:latin typeface="Century Gothic"/>
                <a:sym typeface="Arial"/>
              </a:rPr>
              <a:t>LUXUS &amp; FASHION</a:t>
            </a:r>
          </a:p>
        </p:txBody>
      </p:sp>
      <p:sp>
        <p:nvSpPr>
          <p:cNvPr id="50" name="Rectangle 49">
            <a:extLst>
              <a:ext uri="{FF2B5EF4-FFF2-40B4-BE49-F238E27FC236}">
                <a16:creationId xmlns:a16="http://schemas.microsoft.com/office/drawing/2014/main" id="{C3CC85E8-29D1-BBEA-D215-5FFE5C53213C}"/>
              </a:ext>
            </a:extLst>
          </p:cNvPr>
          <p:cNvSpPr/>
          <p:nvPr/>
        </p:nvSpPr>
        <p:spPr>
          <a:xfrm>
            <a:off x="532207" y="2201577"/>
            <a:ext cx="2257425" cy="257175"/>
          </a:xfrm>
          <a:prstGeom prst="rect">
            <a:avLst/>
          </a:prstGeom>
          <a:solidFill>
            <a:schemeClr val="bg1"/>
          </a:solidFill>
          <a:ln w="12700" cap="flat" cmpd="sng" algn="ctr">
            <a:solidFill>
              <a:schemeClr val="bg1"/>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51" name="Google Shape;1033;p23">
            <a:extLst>
              <a:ext uri="{FF2B5EF4-FFF2-40B4-BE49-F238E27FC236}">
                <a16:creationId xmlns:a16="http://schemas.microsoft.com/office/drawing/2014/main" id="{F2F27AE6-35A4-3D79-02FF-5A0654EBF082}"/>
              </a:ext>
            </a:extLst>
          </p:cNvPr>
          <p:cNvSpPr/>
          <p:nvPr/>
        </p:nvSpPr>
        <p:spPr>
          <a:xfrm>
            <a:off x="8913273" y="4025211"/>
            <a:ext cx="1000516" cy="461624"/>
          </a:xfrm>
          <a:prstGeom prst="rect">
            <a:avLst/>
          </a:prstGeom>
          <a:noFill/>
          <a:ln>
            <a:noFill/>
          </a:ln>
        </p:spPr>
        <p:txBody>
          <a:bodyPr spcFirstLastPara="1" wrap="square" lIns="91425" tIns="45700" rIns="91425" bIns="45700" anchor="t" anchorCtr="0">
            <a:spAutoFit/>
          </a:bodyPr>
          <a:lstStyle/>
          <a:p>
            <a:pPr algn="ctr">
              <a:buClr>
                <a:srgbClr val="FF0000"/>
              </a:buClr>
              <a:buSzPts val="2400"/>
              <a:buFont typeface="Century Gothic"/>
              <a:buNone/>
            </a:pPr>
            <a:r>
              <a:rPr lang="de-DE" sz="2400" b="1" kern="0" noProof="0" dirty="0">
                <a:solidFill>
                  <a:srgbClr val="FFFFFF"/>
                </a:solidFill>
                <a:ea typeface="Century Gothic"/>
                <a:cs typeface="Century Gothic"/>
                <a:sym typeface="Century Gothic"/>
              </a:rPr>
              <a:t>60Tsd</a:t>
            </a:r>
          </a:p>
        </p:txBody>
      </p:sp>
      <p:sp>
        <p:nvSpPr>
          <p:cNvPr id="52" name="Google Shape;1035;p23">
            <a:extLst>
              <a:ext uri="{FF2B5EF4-FFF2-40B4-BE49-F238E27FC236}">
                <a16:creationId xmlns:a16="http://schemas.microsoft.com/office/drawing/2014/main" id="{32153EF0-EB67-1AD4-A6DA-97022C8D560F}"/>
              </a:ext>
            </a:extLst>
          </p:cNvPr>
          <p:cNvSpPr/>
          <p:nvPr/>
        </p:nvSpPr>
        <p:spPr>
          <a:xfrm>
            <a:off x="10132759" y="5170563"/>
            <a:ext cx="1978599" cy="461624"/>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Century Gothic"/>
              <a:buNone/>
            </a:pPr>
            <a:r>
              <a:rPr lang="de-DE" sz="1200" kern="0" noProof="0" dirty="0">
                <a:solidFill>
                  <a:srgbClr val="FFFFFF"/>
                </a:solidFill>
                <a:ea typeface="Century Gothic"/>
                <a:cs typeface="Century Gothic"/>
                <a:sym typeface="Century Gothic"/>
              </a:rPr>
              <a:t>Hohe Volumen </a:t>
            </a:r>
          </a:p>
          <a:p>
            <a:pPr algn="ctr">
              <a:buClr>
                <a:srgbClr val="000000"/>
              </a:buClr>
              <a:buSzPts val="1400"/>
              <a:buFont typeface="Century Gothic"/>
              <a:buNone/>
            </a:pPr>
            <a:r>
              <a:rPr lang="de-DE" sz="1200" kern="0" noProof="0" dirty="0">
                <a:solidFill>
                  <a:srgbClr val="FFFFFF"/>
                </a:solidFill>
                <a:ea typeface="Century Gothic"/>
                <a:cs typeface="Century Gothic"/>
                <a:sym typeface="Century Gothic"/>
              </a:rPr>
              <a:t>Zuverlässigkeit </a:t>
            </a:r>
            <a:endParaRPr lang="de-DE" sz="1400" kern="0" noProof="0" dirty="0">
              <a:solidFill>
                <a:srgbClr val="FFFFFF"/>
              </a:solidFill>
              <a:cs typeface="Arial"/>
              <a:sym typeface="Arial"/>
            </a:endParaRPr>
          </a:p>
        </p:txBody>
      </p:sp>
      <p:sp>
        <p:nvSpPr>
          <p:cNvPr id="53" name="Google Shape;1036;p23">
            <a:extLst>
              <a:ext uri="{FF2B5EF4-FFF2-40B4-BE49-F238E27FC236}">
                <a16:creationId xmlns:a16="http://schemas.microsoft.com/office/drawing/2014/main" id="{A97C53DF-1D3E-B04D-B350-4933639E0321}"/>
              </a:ext>
            </a:extLst>
          </p:cNvPr>
          <p:cNvSpPr/>
          <p:nvPr/>
        </p:nvSpPr>
        <p:spPr>
          <a:xfrm>
            <a:off x="8167542" y="5179441"/>
            <a:ext cx="2512886" cy="461624"/>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Century Gothic"/>
              <a:buNone/>
            </a:pPr>
            <a:r>
              <a:rPr lang="de-DE" sz="1200" kern="0" noProof="0" dirty="0">
                <a:solidFill>
                  <a:srgbClr val="FFFFFF"/>
                </a:solidFill>
                <a:ea typeface="Century Gothic"/>
                <a:cs typeface="Century Gothic"/>
                <a:sym typeface="Century Gothic"/>
              </a:rPr>
              <a:t>Großes</a:t>
            </a:r>
          </a:p>
          <a:p>
            <a:pPr algn="ctr">
              <a:buClr>
                <a:srgbClr val="000000"/>
              </a:buClr>
              <a:buSzPts val="1400"/>
              <a:buFont typeface="Century Gothic"/>
              <a:buNone/>
            </a:pPr>
            <a:r>
              <a:rPr lang="de-DE" sz="1200" kern="0" noProof="0" dirty="0">
                <a:solidFill>
                  <a:srgbClr val="FFFFFF"/>
                </a:solidFill>
                <a:ea typeface="Century Gothic"/>
                <a:cs typeface="Century Gothic"/>
                <a:sym typeface="Century Gothic"/>
              </a:rPr>
              <a:t>Netzwerk</a:t>
            </a:r>
          </a:p>
        </p:txBody>
      </p:sp>
      <p:sp>
        <p:nvSpPr>
          <p:cNvPr id="54" name="Google Shape;1038;p23">
            <a:extLst>
              <a:ext uri="{FF2B5EF4-FFF2-40B4-BE49-F238E27FC236}">
                <a16:creationId xmlns:a16="http://schemas.microsoft.com/office/drawing/2014/main" id="{8D6E30F7-01B5-FFA4-68B3-EAF6BE62E314}"/>
              </a:ext>
            </a:extLst>
          </p:cNvPr>
          <p:cNvSpPr txBox="1"/>
          <p:nvPr/>
        </p:nvSpPr>
        <p:spPr>
          <a:xfrm>
            <a:off x="8552005" y="4597682"/>
            <a:ext cx="1743960" cy="607745"/>
          </a:xfrm>
          <a:prstGeom prst="rect">
            <a:avLst/>
          </a:prstGeom>
          <a:noFill/>
          <a:ln>
            <a:noFill/>
          </a:ln>
        </p:spPr>
        <p:txBody>
          <a:bodyPr spcFirstLastPara="1" wrap="square" lIns="91425" tIns="90000" rIns="91425" bIns="90000" anchor="t" anchorCtr="0">
            <a:noAutofit/>
          </a:bodyPr>
          <a:lstStyle/>
          <a:p>
            <a:pPr algn="ctr">
              <a:buClr>
                <a:srgbClr val="009EE0"/>
              </a:buClr>
              <a:buSzPts val="1600"/>
              <a:buFont typeface="Century Gothic"/>
              <a:buNone/>
            </a:pPr>
            <a:r>
              <a:rPr lang="de-DE" sz="1400" b="1" kern="0" dirty="0">
                <a:solidFill>
                  <a:srgbClr val="FFFFFF"/>
                </a:solidFill>
                <a:ea typeface="Century Gothic"/>
                <a:cs typeface="Century Gothic"/>
                <a:sym typeface="Century Gothic"/>
              </a:rPr>
              <a:t>VERBUNDENE</a:t>
            </a:r>
            <a:r>
              <a:rPr lang="de-DE" sz="1400" b="1" kern="0" noProof="0" dirty="0">
                <a:solidFill>
                  <a:srgbClr val="FFFFFF"/>
                </a:solidFill>
                <a:ea typeface="Century Gothic"/>
                <a:cs typeface="Century Gothic"/>
                <a:sym typeface="Century Gothic"/>
              </a:rPr>
              <a:t> </a:t>
            </a:r>
            <a:endParaRPr lang="de-DE" sz="1400" kern="0" noProof="0" dirty="0">
              <a:solidFill>
                <a:srgbClr val="FFFFFF"/>
              </a:solidFill>
              <a:cs typeface="Arial"/>
              <a:sym typeface="Arial"/>
            </a:endParaRPr>
          </a:p>
          <a:p>
            <a:pPr algn="ctr">
              <a:buClr>
                <a:srgbClr val="009EE0"/>
              </a:buClr>
              <a:buSzPts val="1600"/>
              <a:buFont typeface="Century Gothic"/>
              <a:buNone/>
            </a:pPr>
            <a:r>
              <a:rPr lang="de-DE" sz="1400" b="1" kern="0" noProof="0" dirty="0">
                <a:solidFill>
                  <a:srgbClr val="FFFFFF"/>
                </a:solidFill>
                <a:ea typeface="Century Gothic"/>
                <a:cs typeface="Century Gothic"/>
                <a:sym typeface="Century Gothic"/>
              </a:rPr>
              <a:t>UNTERNEHMEN </a:t>
            </a:r>
            <a:endParaRPr lang="de-DE" sz="1400" kern="0" noProof="0" dirty="0">
              <a:solidFill>
                <a:srgbClr val="FFFFFF"/>
              </a:solidFill>
              <a:cs typeface="Arial"/>
              <a:sym typeface="Arial"/>
            </a:endParaRPr>
          </a:p>
        </p:txBody>
      </p:sp>
      <p:sp>
        <p:nvSpPr>
          <p:cNvPr id="55" name="Google Shape;1039;p23">
            <a:extLst>
              <a:ext uri="{FF2B5EF4-FFF2-40B4-BE49-F238E27FC236}">
                <a16:creationId xmlns:a16="http://schemas.microsoft.com/office/drawing/2014/main" id="{77CD87EE-1B94-11A0-005A-438FF4FD7FE9}"/>
              </a:ext>
            </a:extLst>
          </p:cNvPr>
          <p:cNvSpPr txBox="1"/>
          <p:nvPr/>
        </p:nvSpPr>
        <p:spPr>
          <a:xfrm>
            <a:off x="10052116" y="4588804"/>
            <a:ext cx="2139884" cy="377516"/>
          </a:xfrm>
          <a:prstGeom prst="rect">
            <a:avLst/>
          </a:prstGeom>
          <a:noFill/>
          <a:ln>
            <a:noFill/>
          </a:ln>
        </p:spPr>
        <p:txBody>
          <a:bodyPr spcFirstLastPara="1" wrap="square" lIns="91425" tIns="90000" rIns="91425" bIns="90000" anchor="t" anchorCtr="0">
            <a:noAutofit/>
          </a:bodyPr>
          <a:lstStyle/>
          <a:p>
            <a:pPr algn="ctr">
              <a:buClr>
                <a:srgbClr val="009EE0"/>
              </a:buClr>
              <a:buSzPts val="1600"/>
              <a:buFont typeface="Century Gothic"/>
              <a:buNone/>
            </a:pPr>
            <a:r>
              <a:rPr lang="de-DE" sz="1400" b="1" kern="0" noProof="0" dirty="0">
                <a:solidFill>
                  <a:srgbClr val="FFFFFF"/>
                </a:solidFill>
                <a:ea typeface="Century Gothic"/>
                <a:cs typeface="Century Gothic"/>
                <a:sym typeface="Century Gothic"/>
              </a:rPr>
              <a:t>TRANSAKTIONEN</a:t>
            </a:r>
            <a:endParaRPr lang="de-DE" sz="1400" kern="0" noProof="0" dirty="0">
              <a:solidFill>
                <a:srgbClr val="FFFFFF"/>
              </a:solidFill>
              <a:cs typeface="Arial"/>
              <a:sym typeface="Arial"/>
            </a:endParaRPr>
          </a:p>
          <a:p>
            <a:pPr algn="ctr">
              <a:buClr>
                <a:srgbClr val="009EE0"/>
              </a:buClr>
              <a:buSzPts val="1600"/>
              <a:buFont typeface="Century Gothic"/>
              <a:buNone/>
            </a:pPr>
            <a:r>
              <a:rPr lang="de-DE" sz="1400" b="1" kern="0" noProof="0" dirty="0">
                <a:solidFill>
                  <a:srgbClr val="FFFFFF"/>
                </a:solidFill>
                <a:ea typeface="Century Gothic"/>
                <a:cs typeface="Century Gothic"/>
                <a:sym typeface="Century Gothic"/>
              </a:rPr>
              <a:t>PRO JAHR</a:t>
            </a:r>
            <a:endParaRPr lang="de-DE" sz="1400" kern="0" noProof="0" dirty="0">
              <a:solidFill>
                <a:srgbClr val="FFFFFF"/>
              </a:solidFill>
              <a:cs typeface="Arial"/>
              <a:sym typeface="Arial"/>
            </a:endParaRPr>
          </a:p>
        </p:txBody>
      </p:sp>
      <p:sp>
        <p:nvSpPr>
          <p:cNvPr id="56" name="Google Shape;1043;p23">
            <a:extLst>
              <a:ext uri="{FF2B5EF4-FFF2-40B4-BE49-F238E27FC236}">
                <a16:creationId xmlns:a16="http://schemas.microsoft.com/office/drawing/2014/main" id="{C517BEBB-DABB-275D-12A4-0DCC5FF5A710}"/>
              </a:ext>
            </a:extLst>
          </p:cNvPr>
          <p:cNvSpPr/>
          <p:nvPr/>
        </p:nvSpPr>
        <p:spPr>
          <a:xfrm>
            <a:off x="10452931" y="4010272"/>
            <a:ext cx="1338255" cy="461624"/>
          </a:xfrm>
          <a:prstGeom prst="rect">
            <a:avLst/>
          </a:prstGeom>
          <a:noFill/>
          <a:ln>
            <a:noFill/>
          </a:ln>
        </p:spPr>
        <p:txBody>
          <a:bodyPr spcFirstLastPara="1" wrap="square" lIns="91425" tIns="45700" rIns="91425" bIns="45700" anchor="t" anchorCtr="0">
            <a:spAutoFit/>
          </a:bodyPr>
          <a:lstStyle/>
          <a:p>
            <a:pPr algn="ctr">
              <a:buClr>
                <a:srgbClr val="FF0000"/>
              </a:buClr>
              <a:buSzPts val="2400"/>
              <a:buFont typeface="Century Gothic"/>
              <a:buNone/>
            </a:pPr>
            <a:r>
              <a:rPr lang="de-DE" sz="2400" b="1" kern="0" noProof="0" dirty="0">
                <a:solidFill>
                  <a:srgbClr val="FFFFFF"/>
                </a:solidFill>
                <a:ea typeface="Century Gothic"/>
                <a:cs typeface="Century Gothic"/>
                <a:sym typeface="Century Gothic"/>
              </a:rPr>
              <a:t>360M</a:t>
            </a:r>
          </a:p>
        </p:txBody>
      </p:sp>
      <p:sp>
        <p:nvSpPr>
          <p:cNvPr id="57" name="Google Shape;1032;p23">
            <a:extLst>
              <a:ext uri="{FF2B5EF4-FFF2-40B4-BE49-F238E27FC236}">
                <a16:creationId xmlns:a16="http://schemas.microsoft.com/office/drawing/2014/main" id="{F90D7129-399C-E8DC-0834-CDE9449D1A71}"/>
              </a:ext>
            </a:extLst>
          </p:cNvPr>
          <p:cNvSpPr txBox="1"/>
          <p:nvPr/>
        </p:nvSpPr>
        <p:spPr>
          <a:xfrm>
            <a:off x="6814495" y="4602048"/>
            <a:ext cx="1970956" cy="396083"/>
          </a:xfrm>
          <a:prstGeom prst="rect">
            <a:avLst/>
          </a:prstGeom>
          <a:noFill/>
          <a:ln>
            <a:noFill/>
          </a:ln>
        </p:spPr>
        <p:txBody>
          <a:bodyPr spcFirstLastPara="1" wrap="square" lIns="91425" tIns="90000" rIns="91425" bIns="90000" anchor="t" anchorCtr="0">
            <a:noAutofit/>
          </a:bodyPr>
          <a:lstStyle/>
          <a:p>
            <a:pPr algn="ctr">
              <a:buClr>
                <a:srgbClr val="009EE0"/>
              </a:buClr>
              <a:buSzPts val="1600"/>
              <a:buFont typeface="Century Gothic"/>
              <a:buNone/>
            </a:pPr>
            <a:r>
              <a:rPr lang="de-DE" sz="1400" b="1" kern="0" noProof="0" dirty="0">
                <a:solidFill>
                  <a:srgbClr val="FFFFFF"/>
                </a:solidFill>
                <a:ea typeface="Century Gothic"/>
                <a:cs typeface="Century Gothic"/>
                <a:sym typeface="Century Gothic"/>
              </a:rPr>
              <a:t>PLATTTFORM</a:t>
            </a:r>
          </a:p>
        </p:txBody>
      </p:sp>
      <p:sp>
        <p:nvSpPr>
          <p:cNvPr id="58" name="Google Shape;1034;p23">
            <a:extLst>
              <a:ext uri="{FF2B5EF4-FFF2-40B4-BE49-F238E27FC236}">
                <a16:creationId xmlns:a16="http://schemas.microsoft.com/office/drawing/2014/main" id="{5146C174-9ADA-E64D-2F5B-86714509F4DD}"/>
              </a:ext>
            </a:extLst>
          </p:cNvPr>
          <p:cNvSpPr/>
          <p:nvPr/>
        </p:nvSpPr>
        <p:spPr>
          <a:xfrm>
            <a:off x="7442343" y="4029536"/>
            <a:ext cx="715260" cy="461665"/>
          </a:xfrm>
          <a:prstGeom prst="rect">
            <a:avLst/>
          </a:prstGeom>
          <a:noFill/>
          <a:ln>
            <a:noFill/>
          </a:ln>
        </p:spPr>
        <p:txBody>
          <a:bodyPr spcFirstLastPara="1" wrap="square" lIns="91425" tIns="45700" rIns="91425" bIns="45700" anchor="t" anchorCtr="0">
            <a:spAutoFit/>
          </a:bodyPr>
          <a:lstStyle/>
          <a:p>
            <a:pPr algn="ctr">
              <a:buClr>
                <a:srgbClr val="009EE0"/>
              </a:buClr>
              <a:buSzPts val="2400"/>
              <a:buFont typeface="Century Gothic"/>
              <a:buNone/>
            </a:pPr>
            <a:r>
              <a:rPr lang="de-DE" sz="2400" b="1" kern="0" noProof="0" dirty="0">
                <a:solidFill>
                  <a:srgbClr val="FFFFFF"/>
                </a:solidFill>
                <a:ea typeface="Century Gothic"/>
                <a:cs typeface="Century Gothic"/>
                <a:sym typeface="Century Gothic"/>
              </a:rPr>
              <a:t>1</a:t>
            </a:r>
            <a:endParaRPr lang="de-DE" sz="1400" kern="0" noProof="0" dirty="0">
              <a:solidFill>
                <a:srgbClr val="FFFFFF"/>
              </a:solidFill>
              <a:cs typeface="Arial"/>
              <a:sym typeface="Arial"/>
            </a:endParaRPr>
          </a:p>
        </p:txBody>
      </p:sp>
      <p:sp>
        <p:nvSpPr>
          <p:cNvPr id="59" name="Google Shape;1037;p23">
            <a:extLst>
              <a:ext uri="{FF2B5EF4-FFF2-40B4-BE49-F238E27FC236}">
                <a16:creationId xmlns:a16="http://schemas.microsoft.com/office/drawing/2014/main" id="{23D67B31-023C-AB44-2C6F-86DEA8130954}"/>
              </a:ext>
            </a:extLst>
          </p:cNvPr>
          <p:cNvSpPr/>
          <p:nvPr/>
        </p:nvSpPr>
        <p:spPr>
          <a:xfrm>
            <a:off x="6924543" y="5168825"/>
            <a:ext cx="1750860" cy="461624"/>
          </a:xfrm>
          <a:prstGeom prst="rect">
            <a:avLst/>
          </a:prstGeom>
          <a:noFill/>
          <a:ln>
            <a:noFill/>
          </a:ln>
        </p:spPr>
        <p:txBody>
          <a:bodyPr spcFirstLastPara="1" wrap="square" lIns="91425" tIns="45700" rIns="91425" bIns="45700" anchor="t" anchorCtr="0">
            <a:spAutoFit/>
          </a:bodyPr>
          <a:lstStyle/>
          <a:p>
            <a:pPr algn="ctr">
              <a:buClr>
                <a:srgbClr val="000000"/>
              </a:buClr>
              <a:buSzPts val="1400"/>
              <a:buFont typeface="Century Gothic"/>
              <a:buNone/>
            </a:pPr>
            <a:r>
              <a:rPr lang="de-DE" sz="1200" kern="0" noProof="0" dirty="0">
                <a:solidFill>
                  <a:srgbClr val="FFFFFF"/>
                </a:solidFill>
                <a:ea typeface="Century Gothic"/>
                <a:cs typeface="Century Gothic"/>
                <a:sym typeface="Century Gothic"/>
              </a:rPr>
              <a:t>Supply Chain Abdeckung </a:t>
            </a:r>
            <a:endParaRPr lang="de-DE" sz="1200" kern="0" noProof="0" dirty="0">
              <a:solidFill>
                <a:srgbClr val="FFFFFF"/>
              </a:solidFill>
              <a:cs typeface="Arial"/>
              <a:sym typeface="Arial"/>
            </a:endParaRPr>
          </a:p>
        </p:txBody>
      </p:sp>
      <p:sp>
        <p:nvSpPr>
          <p:cNvPr id="60" name="Google Shape;272;p8">
            <a:extLst>
              <a:ext uri="{FF2B5EF4-FFF2-40B4-BE49-F238E27FC236}">
                <a16:creationId xmlns:a16="http://schemas.microsoft.com/office/drawing/2014/main" id="{92EE4B72-DDDB-7F9A-1A20-11CB031003FF}"/>
              </a:ext>
            </a:extLst>
          </p:cNvPr>
          <p:cNvSpPr/>
          <p:nvPr/>
        </p:nvSpPr>
        <p:spPr>
          <a:xfrm>
            <a:off x="458030" y="2560590"/>
            <a:ext cx="2665697" cy="584735"/>
          </a:xfrm>
          <a:prstGeom prst="rect">
            <a:avLst/>
          </a:prstGeom>
          <a:noFill/>
          <a:ln>
            <a:noFill/>
          </a:ln>
        </p:spPr>
        <p:txBody>
          <a:bodyPr spcFirstLastPara="1" wrap="square" lIns="91425" tIns="45700" rIns="91425" bIns="45700" anchor="t" anchorCtr="0">
            <a:spAutoFit/>
          </a:bodyPr>
          <a:lstStyle/>
          <a:p>
            <a:pPr>
              <a:buClr>
                <a:srgbClr val="000000"/>
              </a:buClr>
              <a:buSzPts val="1400"/>
              <a:buFont typeface="Century Gothic"/>
              <a:buNone/>
            </a:pPr>
            <a:r>
              <a:rPr lang="de-DE" sz="1600" kern="0" noProof="0" dirty="0">
                <a:solidFill>
                  <a:schemeClr val="bg1"/>
                </a:solidFill>
                <a:ea typeface="Century Gothic"/>
                <a:cs typeface="Century Gothic"/>
                <a:sym typeface="Century Gothic"/>
              </a:rPr>
              <a:t>Wesentliche</a:t>
            </a:r>
            <a:br>
              <a:rPr lang="de-DE" sz="1600" kern="0" noProof="0" dirty="0">
                <a:solidFill>
                  <a:schemeClr val="bg1"/>
                </a:solidFill>
                <a:ea typeface="Century Gothic"/>
                <a:cs typeface="Century Gothic"/>
                <a:sym typeface="Century Gothic"/>
              </a:rPr>
            </a:br>
            <a:r>
              <a:rPr lang="de-DE" sz="1600" b="1" kern="0" noProof="0" dirty="0">
                <a:solidFill>
                  <a:schemeClr val="bg1"/>
                </a:solidFill>
                <a:ea typeface="Century Gothic"/>
                <a:cs typeface="Century Gothic"/>
                <a:sym typeface="Century Gothic"/>
              </a:rPr>
              <a:t>BRANCHENABDECKUNG</a:t>
            </a:r>
          </a:p>
        </p:txBody>
      </p:sp>
      <p:cxnSp>
        <p:nvCxnSpPr>
          <p:cNvPr id="61" name="Google Shape;912;p25">
            <a:extLst>
              <a:ext uri="{FF2B5EF4-FFF2-40B4-BE49-F238E27FC236}">
                <a16:creationId xmlns:a16="http://schemas.microsoft.com/office/drawing/2014/main" id="{6C1A5822-C8F5-C299-F7C6-FD84D43300DE}"/>
              </a:ext>
            </a:extLst>
          </p:cNvPr>
          <p:cNvCxnSpPr>
            <a:cxnSpLocks/>
          </p:cNvCxnSpPr>
          <p:nvPr/>
        </p:nvCxnSpPr>
        <p:spPr>
          <a:xfrm>
            <a:off x="540810" y="3190389"/>
            <a:ext cx="720000" cy="0"/>
          </a:xfrm>
          <a:prstGeom prst="straightConnector1">
            <a:avLst/>
          </a:prstGeom>
          <a:noFill/>
          <a:ln w="38100" cap="rnd" cmpd="sng">
            <a:solidFill>
              <a:schemeClr val="bg1"/>
            </a:solidFill>
            <a:prstDash val="solid"/>
            <a:round/>
            <a:headEnd type="none" w="sm" len="sm"/>
            <a:tailEnd type="none" w="sm" len="sm"/>
          </a:ln>
        </p:spPr>
      </p:cxnSp>
      <p:cxnSp>
        <p:nvCxnSpPr>
          <p:cNvPr id="62" name="Google Shape;912;p25">
            <a:extLst>
              <a:ext uri="{FF2B5EF4-FFF2-40B4-BE49-F238E27FC236}">
                <a16:creationId xmlns:a16="http://schemas.microsoft.com/office/drawing/2014/main" id="{F30C8926-DA3C-6F61-42CF-99AD7B5B2151}"/>
              </a:ext>
            </a:extLst>
          </p:cNvPr>
          <p:cNvCxnSpPr>
            <a:cxnSpLocks/>
          </p:cNvCxnSpPr>
          <p:nvPr/>
        </p:nvCxnSpPr>
        <p:spPr>
          <a:xfrm rot="16200000">
            <a:off x="6036368" y="4313957"/>
            <a:ext cx="0" cy="459696"/>
          </a:xfrm>
          <a:prstGeom prst="straightConnector1">
            <a:avLst/>
          </a:prstGeom>
          <a:noFill/>
          <a:ln w="38100" cap="rnd" cmpd="sng">
            <a:solidFill>
              <a:srgbClr val="FFFFFF"/>
            </a:solidFill>
            <a:prstDash val="solid"/>
            <a:round/>
            <a:headEnd type="none" w="sm" len="sm"/>
            <a:tailEnd type="none" w="sm" len="sm"/>
          </a:ln>
        </p:spPr>
      </p:cxnSp>
      <p:cxnSp>
        <p:nvCxnSpPr>
          <p:cNvPr id="63" name="Google Shape;912;p25">
            <a:extLst>
              <a:ext uri="{FF2B5EF4-FFF2-40B4-BE49-F238E27FC236}">
                <a16:creationId xmlns:a16="http://schemas.microsoft.com/office/drawing/2014/main" id="{C542E094-609E-39D1-0E4E-C69BBCAE22D9}"/>
              </a:ext>
            </a:extLst>
          </p:cNvPr>
          <p:cNvCxnSpPr>
            <a:cxnSpLocks/>
          </p:cNvCxnSpPr>
          <p:nvPr/>
        </p:nvCxnSpPr>
        <p:spPr>
          <a:xfrm rot="16200000">
            <a:off x="4367775" y="4313957"/>
            <a:ext cx="0" cy="459696"/>
          </a:xfrm>
          <a:prstGeom prst="straightConnector1">
            <a:avLst/>
          </a:prstGeom>
          <a:noFill/>
          <a:ln w="38100" cap="rnd" cmpd="sng">
            <a:solidFill>
              <a:srgbClr val="FFFFFF"/>
            </a:solidFill>
            <a:prstDash val="solid"/>
            <a:round/>
            <a:headEnd type="none" w="sm" len="sm"/>
            <a:tailEnd type="none" w="sm" len="sm"/>
          </a:ln>
        </p:spPr>
      </p:cxnSp>
      <p:sp>
        <p:nvSpPr>
          <p:cNvPr id="64" name="Rectangle 63">
            <a:extLst>
              <a:ext uri="{FF2B5EF4-FFF2-40B4-BE49-F238E27FC236}">
                <a16:creationId xmlns:a16="http://schemas.microsoft.com/office/drawing/2014/main" id="{16DE65F8-7250-1EAB-C7AF-310C1117EA63}"/>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CEC9147E-E396-D71B-82C7-6D3078B1AF7C}"/>
              </a:ext>
            </a:extLst>
          </p:cNvPr>
          <p:cNvSpPr txBox="1"/>
          <p:nvPr/>
        </p:nvSpPr>
        <p:spPr>
          <a:xfrm>
            <a:off x="734400" y="639276"/>
            <a:ext cx="342172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Über Tesisquare</a:t>
            </a:r>
          </a:p>
        </p:txBody>
      </p:sp>
      <p:sp>
        <p:nvSpPr>
          <p:cNvPr id="2" name="Rectangle 10">
            <a:extLst>
              <a:ext uri="{FF2B5EF4-FFF2-40B4-BE49-F238E27FC236}">
                <a16:creationId xmlns:a16="http://schemas.microsoft.com/office/drawing/2014/main" id="{7E6B3D69-DD1E-9DD6-C461-421C229C17F0}"/>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3" name="Google Shape;1225;p55">
            <a:extLst>
              <a:ext uri="{FF2B5EF4-FFF2-40B4-BE49-F238E27FC236}">
                <a16:creationId xmlns:a16="http://schemas.microsoft.com/office/drawing/2014/main" id="{0D60A8B9-5F6D-F2FF-F799-EE97FC95EAE5}"/>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4</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16" name="Google Shape;1226;p55">
            <a:extLst>
              <a:ext uri="{FF2B5EF4-FFF2-40B4-BE49-F238E27FC236}">
                <a16:creationId xmlns:a16="http://schemas.microsoft.com/office/drawing/2014/main" id="{2A79CE1B-68DA-D906-62DF-46F218D862CD}"/>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17" name="Google Shape;1227;p55">
            <a:extLst>
              <a:ext uri="{FF2B5EF4-FFF2-40B4-BE49-F238E27FC236}">
                <a16:creationId xmlns:a16="http://schemas.microsoft.com/office/drawing/2014/main" id="{3F9A2117-6909-74AB-4EC0-48DC6D66A52B}"/>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Tree>
    <p:extLst>
      <p:ext uri="{BB962C8B-B14F-4D97-AF65-F5344CB8AC3E}">
        <p14:creationId xmlns:p14="http://schemas.microsoft.com/office/powerpoint/2010/main" val="133454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6A19-7DA5-D173-B8B8-86EFAA8BDD8F}"/>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7C8D0E09-23B8-1E9C-D63A-D8C98A2A7D71}"/>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2" name="Rectangle 10">
            <a:extLst>
              <a:ext uri="{FF2B5EF4-FFF2-40B4-BE49-F238E27FC236}">
                <a16:creationId xmlns:a16="http://schemas.microsoft.com/office/drawing/2014/main" id="{97368F0D-FCAD-484E-8A03-2869B70A3CE2}"/>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pic>
        <p:nvPicPr>
          <p:cNvPr id="21" name="Google Shape;628;p9">
            <a:extLst>
              <a:ext uri="{FF2B5EF4-FFF2-40B4-BE49-F238E27FC236}">
                <a16:creationId xmlns:a16="http://schemas.microsoft.com/office/drawing/2014/main" id="{6F07BA39-D9AF-EA0B-1E1A-2297AC0C3AE2}"/>
              </a:ext>
            </a:extLst>
          </p:cNvPr>
          <p:cNvPicPr preferRelativeResize="0"/>
          <p:nvPr/>
        </p:nvPicPr>
        <p:blipFill rotWithShape="1">
          <a:blip r:embed="rId2">
            <a:alphaModFix/>
          </a:blip>
          <a:srcRect/>
          <a:stretch/>
        </p:blipFill>
        <p:spPr>
          <a:xfrm>
            <a:off x="0" y="2882630"/>
            <a:ext cx="3010747" cy="3307404"/>
          </a:xfrm>
          <a:prstGeom prst="rect">
            <a:avLst/>
          </a:prstGeom>
          <a:noFill/>
          <a:ln>
            <a:noFill/>
          </a:ln>
        </p:spPr>
      </p:pic>
      <p:sp>
        <p:nvSpPr>
          <p:cNvPr id="22" name="Google Shape;629;p9">
            <a:extLst>
              <a:ext uri="{FF2B5EF4-FFF2-40B4-BE49-F238E27FC236}">
                <a16:creationId xmlns:a16="http://schemas.microsoft.com/office/drawing/2014/main" id="{2339B6A4-69E8-D77C-EE28-03B1B89A00B2}"/>
              </a:ext>
            </a:extLst>
          </p:cNvPr>
          <p:cNvSpPr/>
          <p:nvPr/>
        </p:nvSpPr>
        <p:spPr>
          <a:xfrm rot="16200000">
            <a:off x="8831702" y="1260475"/>
            <a:ext cx="2528810" cy="2528810"/>
          </a:xfrm>
          <a:prstGeom prst="rect">
            <a:avLst/>
          </a:prstGeom>
          <a:noFill/>
          <a:ln>
            <a:noFill/>
          </a:ln>
          <a:effectLst>
            <a:outerShdw blurRad="88900" sx="102000" sy="102000" algn="ctr" rotWithShape="0">
              <a:srgbClr val="7F7F7F">
                <a:alpha val="6549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50"/>
              <a:buFont typeface="Century Gothic"/>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3" name="Google Shape;630;p9">
            <a:extLst>
              <a:ext uri="{FF2B5EF4-FFF2-40B4-BE49-F238E27FC236}">
                <a16:creationId xmlns:a16="http://schemas.microsoft.com/office/drawing/2014/main" id="{D476B068-AC0D-6D2F-8B7D-5F2B33C0E1A8}"/>
              </a:ext>
            </a:extLst>
          </p:cNvPr>
          <p:cNvSpPr/>
          <p:nvPr/>
        </p:nvSpPr>
        <p:spPr>
          <a:xfrm rot="16200000">
            <a:off x="6063512" y="1260475"/>
            <a:ext cx="2528810" cy="2528810"/>
          </a:xfrm>
          <a:prstGeom prst="rect">
            <a:avLst/>
          </a:prstGeom>
          <a:noFill/>
          <a:ln>
            <a:noFill/>
          </a:ln>
          <a:effectLst>
            <a:outerShdw blurRad="88900" sx="102000" sy="102000" algn="ctr" rotWithShape="0">
              <a:srgbClr val="7F7F7F">
                <a:alpha val="6549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50"/>
              <a:buFont typeface="Century Gothic"/>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 name="Google Shape;631;p9">
            <a:extLst>
              <a:ext uri="{FF2B5EF4-FFF2-40B4-BE49-F238E27FC236}">
                <a16:creationId xmlns:a16="http://schemas.microsoft.com/office/drawing/2014/main" id="{98849AAE-88E2-9A48-4017-A6E44D8B6F7B}"/>
              </a:ext>
            </a:extLst>
          </p:cNvPr>
          <p:cNvSpPr/>
          <p:nvPr/>
        </p:nvSpPr>
        <p:spPr>
          <a:xfrm rot="16200000">
            <a:off x="3298809" y="1260475"/>
            <a:ext cx="2528810" cy="2528810"/>
          </a:xfrm>
          <a:prstGeom prst="rect">
            <a:avLst/>
          </a:prstGeom>
          <a:noFill/>
          <a:ln>
            <a:noFill/>
          </a:ln>
          <a:effectLst>
            <a:outerShdw blurRad="88900" sx="102000" sy="102000" algn="ctr" rotWithShape="0">
              <a:srgbClr val="7F7F7F">
                <a:alpha val="6549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50"/>
              <a:buFont typeface="Century Gothic"/>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 name="Google Shape;632;p9">
            <a:extLst>
              <a:ext uri="{FF2B5EF4-FFF2-40B4-BE49-F238E27FC236}">
                <a16:creationId xmlns:a16="http://schemas.microsoft.com/office/drawing/2014/main" id="{023CB6A2-BDF0-8248-C299-5C80CAE7801A}"/>
              </a:ext>
            </a:extLst>
          </p:cNvPr>
          <p:cNvSpPr/>
          <p:nvPr/>
        </p:nvSpPr>
        <p:spPr>
          <a:xfrm rot="16200000">
            <a:off x="546652" y="1260475"/>
            <a:ext cx="2528810" cy="2528810"/>
          </a:xfrm>
          <a:prstGeom prst="rect">
            <a:avLst/>
          </a:prstGeom>
          <a:noFill/>
          <a:ln>
            <a:noFill/>
          </a:ln>
          <a:effectLst>
            <a:outerShdw blurRad="88900" sx="102000" sy="102000" algn="ctr" rotWithShape="0">
              <a:srgbClr val="7F7F7F">
                <a:alpha val="6549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50"/>
              <a:buFont typeface="Century Gothic"/>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 name="Google Shape;633;p9">
            <a:extLst>
              <a:ext uri="{FF2B5EF4-FFF2-40B4-BE49-F238E27FC236}">
                <a16:creationId xmlns:a16="http://schemas.microsoft.com/office/drawing/2014/main" id="{5B3F75A5-0E4A-FE47-D23F-4D1916AF3097}"/>
              </a:ext>
            </a:extLst>
          </p:cNvPr>
          <p:cNvSpPr txBox="1"/>
          <p:nvPr/>
        </p:nvSpPr>
        <p:spPr>
          <a:xfrm>
            <a:off x="609228" y="1724661"/>
            <a:ext cx="2408400" cy="1169511"/>
          </a:xfrm>
          <a:prstGeom prst="rect">
            <a:avLst/>
          </a:prstGeom>
          <a:noFill/>
          <a:ln>
            <a:noFill/>
          </a:ln>
        </p:spPr>
        <p:txBody>
          <a:bodyPr spcFirstLastPara="1" wrap="square" lIns="91425" tIns="45700" rIns="91425" bIns="45700" anchor="t" anchorCtr="0">
            <a:spAutoFit/>
          </a:bodyPr>
          <a:lstStyle/>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TESISQUARE</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named</a:t>
            </a:r>
            <a:endParaRPr sz="1400" kern="0" dirty="0">
              <a:solidFill>
                <a:srgbClr val="000000"/>
              </a:solidFill>
              <a:latin typeface="Arial"/>
              <a:ea typeface="Arial"/>
              <a:cs typeface="Arial"/>
              <a:sym typeface="Arial"/>
            </a:endParaRPr>
          </a:p>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 in the 2025 </a:t>
            </a:r>
            <a:r>
              <a:rPr lang="en-US" sz="1400" b="1" kern="0" dirty="0">
                <a:solidFill>
                  <a:srgbClr val="FFFFFF"/>
                </a:solidFill>
                <a:ea typeface="Century Gothic"/>
                <a:cs typeface="Century Gothic"/>
                <a:sym typeface="Century Gothic"/>
              </a:rPr>
              <a:t>Gartner</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a:t>
            </a:r>
            <a:br>
              <a:rPr lang="en-US" sz="1400" kern="0" dirty="0">
                <a:solidFill>
                  <a:srgbClr val="FFFFFF"/>
                </a:solidFill>
                <a:ea typeface="Century Gothic"/>
                <a:cs typeface="Century Gothic"/>
                <a:sym typeface="Century Gothic"/>
              </a:rPr>
            </a:br>
            <a:r>
              <a:rPr lang="en-US" sz="1400" b="1" kern="0" dirty="0">
                <a:solidFill>
                  <a:srgbClr val="FFFFFF"/>
                </a:solidFill>
                <a:ea typeface="Century Gothic"/>
                <a:cs typeface="Century Gothic"/>
                <a:sym typeface="Century Gothic"/>
              </a:rPr>
              <a:t>Magic Quadrant </a:t>
            </a:r>
            <a:br>
              <a:rPr lang="en-US" sz="1400" b="1"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for Transportation Management Systems</a:t>
            </a:r>
            <a:r>
              <a:rPr lang="en-US" sz="1400" kern="0" baseline="30000" dirty="0">
                <a:solidFill>
                  <a:schemeClr val="bg1"/>
                </a:solidFill>
                <a:ea typeface="Century Gothic"/>
                <a:cs typeface="Century Gothic"/>
                <a:sym typeface="Century Gothic"/>
              </a:rPr>
              <a:t>1,*</a:t>
            </a:r>
            <a:endParaRPr sz="1400" kern="0" dirty="0">
              <a:solidFill>
                <a:schemeClr val="bg1"/>
              </a:solidFill>
              <a:latin typeface="Arial"/>
              <a:ea typeface="Arial"/>
              <a:cs typeface="Arial"/>
              <a:sym typeface="Arial"/>
            </a:endParaRPr>
          </a:p>
        </p:txBody>
      </p:sp>
      <p:sp>
        <p:nvSpPr>
          <p:cNvPr id="27" name="Google Shape;634;p9">
            <a:extLst>
              <a:ext uri="{FF2B5EF4-FFF2-40B4-BE49-F238E27FC236}">
                <a16:creationId xmlns:a16="http://schemas.microsoft.com/office/drawing/2014/main" id="{80251453-477C-CC77-5770-2F9F19765F3B}"/>
              </a:ext>
            </a:extLst>
          </p:cNvPr>
          <p:cNvSpPr txBox="1"/>
          <p:nvPr/>
        </p:nvSpPr>
        <p:spPr>
          <a:xfrm>
            <a:off x="3358730" y="1724661"/>
            <a:ext cx="2408400" cy="1169511"/>
          </a:xfrm>
          <a:prstGeom prst="rect">
            <a:avLst/>
          </a:prstGeom>
          <a:noFill/>
          <a:ln>
            <a:noFill/>
          </a:ln>
        </p:spPr>
        <p:txBody>
          <a:bodyPr spcFirstLastPara="1" wrap="square" lIns="91425" tIns="45700" rIns="91425" bIns="45700" anchor="t" anchorCtr="0">
            <a:spAutoFit/>
          </a:bodyPr>
          <a:lstStyle/>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TESISQUARE</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named</a:t>
            </a:r>
            <a:endParaRPr lang="en-US" sz="1400" kern="0" dirty="0">
              <a:solidFill>
                <a:srgbClr val="000000"/>
              </a:solidFill>
              <a:latin typeface="Arial"/>
              <a:ea typeface="Arial"/>
              <a:cs typeface="Arial"/>
              <a:sym typeface="Arial"/>
            </a:endParaRPr>
          </a:p>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 in the 2024 </a:t>
            </a:r>
            <a:r>
              <a:rPr lang="en-US" sz="1400" b="1" kern="0" dirty="0">
                <a:solidFill>
                  <a:srgbClr val="FFFFFF"/>
                </a:solidFill>
                <a:ea typeface="Century Gothic"/>
                <a:cs typeface="Century Gothic"/>
                <a:sym typeface="Century Gothic"/>
              </a:rPr>
              <a:t>Gartner</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a:t>
            </a:r>
            <a:br>
              <a:rPr lang="en-US" sz="1400" kern="0" dirty="0">
                <a:solidFill>
                  <a:srgbClr val="FFFFFF"/>
                </a:solidFill>
                <a:ea typeface="Century Gothic"/>
                <a:cs typeface="Century Gothic"/>
                <a:sym typeface="Century Gothic"/>
              </a:rPr>
            </a:br>
            <a:r>
              <a:rPr lang="en-US" sz="1400" b="1" kern="0" dirty="0">
                <a:solidFill>
                  <a:srgbClr val="FFFFFF"/>
                </a:solidFill>
                <a:ea typeface="Century Gothic"/>
                <a:cs typeface="Century Gothic"/>
                <a:sym typeface="Century Gothic"/>
              </a:rPr>
              <a:t>Market Guide </a:t>
            </a:r>
            <a:br>
              <a:rPr lang="en-US" sz="1400" b="1"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for Multi-enterprise Collaboration </a:t>
            </a:r>
            <a:r>
              <a:rPr lang="en-US" sz="1400" kern="0" dirty="0">
                <a:solidFill>
                  <a:schemeClr val="bg1"/>
                </a:solidFill>
                <a:ea typeface="Century Gothic"/>
                <a:cs typeface="Century Gothic"/>
                <a:sym typeface="Century Gothic"/>
              </a:rPr>
              <a:t>Networks</a:t>
            </a:r>
            <a:r>
              <a:rPr lang="en-US" sz="1400" kern="0" baseline="30000" dirty="0">
                <a:solidFill>
                  <a:schemeClr val="bg1"/>
                </a:solidFill>
                <a:ea typeface="Century Gothic"/>
                <a:cs typeface="Century Gothic"/>
                <a:sym typeface="Century Gothic"/>
              </a:rPr>
              <a:t>2,*</a:t>
            </a:r>
            <a:endParaRPr lang="en-US" sz="1400" kern="0" dirty="0">
              <a:solidFill>
                <a:schemeClr val="bg1"/>
              </a:solidFill>
              <a:latin typeface="Arial"/>
              <a:ea typeface="Arial"/>
              <a:cs typeface="Arial"/>
              <a:sym typeface="Arial"/>
            </a:endParaRPr>
          </a:p>
        </p:txBody>
      </p:sp>
      <p:sp>
        <p:nvSpPr>
          <p:cNvPr id="28" name="Google Shape;635;p9">
            <a:extLst>
              <a:ext uri="{FF2B5EF4-FFF2-40B4-BE49-F238E27FC236}">
                <a16:creationId xmlns:a16="http://schemas.microsoft.com/office/drawing/2014/main" id="{8B9473E8-B4FD-2912-9D84-6CEBE4AE0B78}"/>
              </a:ext>
            </a:extLst>
          </p:cNvPr>
          <p:cNvSpPr txBox="1"/>
          <p:nvPr/>
        </p:nvSpPr>
        <p:spPr>
          <a:xfrm>
            <a:off x="5960422" y="1724661"/>
            <a:ext cx="2727866" cy="1384954"/>
          </a:xfrm>
          <a:prstGeom prst="rect">
            <a:avLst/>
          </a:prstGeom>
          <a:noFill/>
          <a:ln>
            <a:noFill/>
          </a:ln>
        </p:spPr>
        <p:txBody>
          <a:bodyPr spcFirstLastPara="1" wrap="square" lIns="91425" tIns="45700" rIns="91425" bIns="45700" anchor="t" anchorCtr="0">
            <a:spAutoFit/>
          </a:bodyPr>
          <a:lstStyle/>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TESISQUARE</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recognized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as a Technology Leader</a:t>
            </a:r>
            <a:r>
              <a:rPr lang="en-US" sz="1400" kern="0" dirty="0">
                <a:solidFill>
                  <a:srgbClr val="000000"/>
                </a:solidFill>
                <a:latin typeface="Arial"/>
                <a:ea typeface="Century Gothic"/>
                <a:cs typeface="Arial"/>
                <a:sym typeface="Arial"/>
              </a:rPr>
              <a:t> </a:t>
            </a:r>
            <a:r>
              <a:rPr lang="en-US" sz="1400" kern="0" dirty="0">
                <a:solidFill>
                  <a:srgbClr val="FFFFFF"/>
                </a:solidFill>
                <a:ea typeface="Century Gothic"/>
                <a:cs typeface="Century Gothic"/>
                <a:sym typeface="Century Gothic"/>
              </a:rPr>
              <a:t>in </a:t>
            </a:r>
            <a:r>
              <a:rPr lang="en-US" sz="1400" b="1" kern="0" dirty="0">
                <a:solidFill>
                  <a:srgbClr val="FFFFFF"/>
                </a:solidFill>
                <a:ea typeface="Century Gothic"/>
                <a:cs typeface="Century Gothic"/>
                <a:sym typeface="Century Gothic"/>
              </a:rPr>
              <a:t>QKS Group</a:t>
            </a:r>
            <a:r>
              <a:rPr lang="en-US" sz="1400" kern="0" dirty="0">
                <a:solidFill>
                  <a:srgbClr val="FFFFFF"/>
                </a:solidFill>
                <a:ea typeface="Century Gothic"/>
                <a:cs typeface="Century Gothic"/>
                <a:sym typeface="Century Gothic"/>
              </a:rPr>
              <a:t>’ </a:t>
            </a:r>
            <a:r>
              <a:rPr lang="en-US" sz="1400" b="1" kern="0" dirty="0">
                <a:solidFill>
                  <a:srgbClr val="FFFFFF"/>
                </a:solidFill>
                <a:ea typeface="Century Gothic"/>
                <a:cs typeface="Century Gothic"/>
                <a:sym typeface="Century Gothic"/>
              </a:rPr>
              <a:t>SPARK Matrix</a:t>
            </a:r>
            <a:r>
              <a:rPr lang="en-US" sz="1400" kern="0" baseline="30000" dirty="0">
                <a:solidFill>
                  <a:srgbClr val="FFFFFF"/>
                </a:solidFill>
                <a:ea typeface="Century Gothic"/>
                <a:cs typeface="Century Gothic"/>
                <a:sym typeface="Century Gothic"/>
              </a:rPr>
              <a:t>TM</a:t>
            </a:r>
            <a:r>
              <a:rPr lang="en-US" sz="1400" kern="0" dirty="0">
                <a:solidFill>
                  <a:srgbClr val="FFFFFF"/>
                </a:solidFill>
                <a:ea typeface="Century Gothic"/>
                <a:cs typeface="Century Gothic"/>
                <a:sym typeface="Century Gothic"/>
              </a:rPr>
              <a:t> for Multi-Enterprise Supply Chain Business Networks (MESCBN), 2024</a:t>
            </a:r>
            <a:endParaRPr sz="1400" kern="0" baseline="30000" dirty="0">
              <a:solidFill>
                <a:srgbClr val="FF9200"/>
              </a:solidFill>
              <a:ea typeface="Century Gothic"/>
              <a:cs typeface="Century Gothic"/>
              <a:sym typeface="Century Gothic"/>
            </a:endParaRPr>
          </a:p>
        </p:txBody>
      </p:sp>
      <p:sp>
        <p:nvSpPr>
          <p:cNvPr id="29" name="Google Shape;636;p9">
            <a:extLst>
              <a:ext uri="{FF2B5EF4-FFF2-40B4-BE49-F238E27FC236}">
                <a16:creationId xmlns:a16="http://schemas.microsoft.com/office/drawing/2014/main" id="{AFB95E44-0DF2-4AFA-8EF1-EB64CD71A89B}"/>
              </a:ext>
            </a:extLst>
          </p:cNvPr>
          <p:cNvSpPr txBox="1"/>
          <p:nvPr/>
        </p:nvSpPr>
        <p:spPr>
          <a:xfrm>
            <a:off x="561408" y="4005921"/>
            <a:ext cx="5395509" cy="2292175"/>
          </a:xfrm>
          <a:prstGeom prst="rect">
            <a:avLst/>
          </a:prstGeom>
          <a:noFill/>
          <a:ln>
            <a:noFill/>
          </a:ln>
        </p:spPr>
        <p:txBody>
          <a:bodyPr spcFirstLastPara="1" wrap="square" lIns="91425" tIns="108000" rIns="91425" bIns="108000" anchor="t" anchorCtr="0">
            <a:noAutofit/>
          </a:bodyPr>
          <a:lstStyle/>
          <a:p>
            <a:pPr algn="just">
              <a:buClr>
                <a:srgbClr val="FF9200"/>
              </a:buClr>
              <a:buSzPts val="900"/>
              <a:defRPr/>
            </a:pPr>
            <a:r>
              <a:rPr lang="en-US" sz="900" b="1" kern="0" dirty="0">
                <a:solidFill>
                  <a:schemeClr val="bg1"/>
                </a:solidFill>
                <a:ea typeface="Century Gothic"/>
                <a:cs typeface="Century Gothic"/>
                <a:sym typeface="Century Gothic"/>
              </a:rPr>
              <a:t>1</a:t>
            </a:r>
            <a:r>
              <a:rPr lang="en-US" sz="900" kern="0" dirty="0">
                <a:solidFill>
                  <a:schemeClr val="bg1"/>
                </a:solidFill>
                <a:ea typeface="Century Gothic"/>
                <a:cs typeface="Century Gothic"/>
                <a:sym typeface="Century Gothic"/>
              </a:rPr>
              <a:t> </a:t>
            </a:r>
            <a:r>
              <a:rPr lang="en-US" sz="900" i="1" kern="0" dirty="0">
                <a:solidFill>
                  <a:schemeClr val="bg1"/>
                </a:solidFill>
                <a:ea typeface="Century Gothic"/>
                <a:cs typeface="Century Gothic"/>
                <a:sym typeface="Century Gothic"/>
              </a:rPr>
              <a:t>Gartner “Magic Quadrant for Transportation Management Systems”, Brock Johns, Oscar Sanchez Duran, Carly West, Manav Jain – 25 March 2025.</a:t>
            </a:r>
            <a:endParaRPr lang="en-US" sz="1400" kern="0" dirty="0">
              <a:solidFill>
                <a:schemeClr val="bg1"/>
              </a:solidFill>
              <a:latin typeface="Arial"/>
              <a:ea typeface="Arial"/>
              <a:cs typeface="Arial"/>
              <a:sym typeface="Arial"/>
            </a:endParaRPr>
          </a:p>
          <a:p>
            <a:pPr algn="just">
              <a:spcBef>
                <a:spcPts val="600"/>
              </a:spcBef>
              <a:buClr>
                <a:srgbClr val="FF9200"/>
              </a:buClr>
              <a:buSzPts val="900"/>
              <a:buFont typeface="Century Gothic"/>
              <a:buNone/>
              <a:defRPr/>
            </a:pPr>
            <a:r>
              <a:rPr lang="en-US" sz="900" b="1" kern="0" dirty="0">
                <a:solidFill>
                  <a:schemeClr val="bg1"/>
                </a:solidFill>
                <a:ea typeface="Century Gothic"/>
                <a:cs typeface="Century Gothic"/>
                <a:sym typeface="Century Gothic"/>
              </a:rPr>
              <a:t>2</a:t>
            </a:r>
            <a:r>
              <a:rPr lang="en-US" sz="900" kern="0" dirty="0">
                <a:solidFill>
                  <a:schemeClr val="bg1"/>
                </a:solidFill>
                <a:ea typeface="Century Gothic"/>
                <a:cs typeface="Century Gothic"/>
                <a:sym typeface="Century Gothic"/>
              </a:rPr>
              <a:t> Gartner “</a:t>
            </a:r>
            <a:r>
              <a:rPr lang="en-US" sz="900" i="1" kern="0" dirty="0">
                <a:solidFill>
                  <a:schemeClr val="bg1"/>
                </a:solidFill>
                <a:ea typeface="Century Gothic"/>
                <a:cs typeface="Century Gothic"/>
                <a:sym typeface="Century Gothic"/>
              </a:rPr>
              <a:t>Market Guide for Multienterprise Collaboration Networks*, Christian Titze, Brock Johns, Nathan Lease - 10 December 2024.</a:t>
            </a:r>
            <a:endParaRPr lang="en-US" sz="1400" kern="0" dirty="0">
              <a:solidFill>
                <a:schemeClr val="bg1"/>
              </a:solidFill>
              <a:latin typeface="Arial"/>
              <a:ea typeface="Arial"/>
              <a:cs typeface="Arial"/>
              <a:sym typeface="Arial"/>
            </a:endParaRPr>
          </a:p>
          <a:p>
            <a:pPr algn="just">
              <a:spcBef>
                <a:spcPts val="600"/>
              </a:spcBef>
              <a:buClr>
                <a:srgbClr val="FF9200"/>
              </a:buClr>
              <a:buSzPts val="900"/>
              <a:buFont typeface="Century Gothic"/>
              <a:buNone/>
              <a:defRPr/>
            </a:pPr>
            <a:r>
              <a:rPr lang="en-US" sz="900" kern="0" dirty="0">
                <a:solidFill>
                  <a:schemeClr val="bg1"/>
                </a:solidFill>
                <a:ea typeface="Century Gothic"/>
                <a:cs typeface="Century Gothic"/>
                <a:sym typeface="Century Gothic"/>
              </a:rPr>
              <a:t>* GARTNER is a registered trademark and service mark of Gartner, Inc. and/or its affiliates in the U.S. and internationally, and MAGIC QUADRANT is a registered trademark of Gartner, Inc. and/or its affiliates and used herein with permission. All rights reserved. Gartner does not endorse any vendor, product, or service depicted in its research publications, and does not advise technology users to select only those vendors with the highest ratings or other designation. Gartner's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
        <p:nvSpPr>
          <p:cNvPr id="30" name="Google Shape;637;p9">
            <a:extLst>
              <a:ext uri="{FF2B5EF4-FFF2-40B4-BE49-F238E27FC236}">
                <a16:creationId xmlns:a16="http://schemas.microsoft.com/office/drawing/2014/main" id="{0F0EE12E-41EF-5A22-8665-387FB3D033BC}"/>
              </a:ext>
            </a:extLst>
          </p:cNvPr>
          <p:cNvSpPr/>
          <p:nvPr/>
        </p:nvSpPr>
        <p:spPr>
          <a:xfrm rot="16200000">
            <a:off x="8826179" y="4102809"/>
            <a:ext cx="2528810" cy="2528810"/>
          </a:xfrm>
          <a:prstGeom prst="rect">
            <a:avLst/>
          </a:prstGeom>
          <a:noFill/>
          <a:ln>
            <a:noFill/>
          </a:ln>
          <a:effectLst>
            <a:outerShdw blurRad="88900" sx="102000" sy="102000" algn="ctr" rotWithShape="0">
              <a:srgbClr val="7F7F7F">
                <a:alpha val="6549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50"/>
              <a:buFont typeface="Century Gothic"/>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638;p9">
            <a:extLst>
              <a:ext uri="{FF2B5EF4-FFF2-40B4-BE49-F238E27FC236}">
                <a16:creationId xmlns:a16="http://schemas.microsoft.com/office/drawing/2014/main" id="{0B3CAC5B-2F7E-E1BB-6492-80B3FD6B9851}"/>
              </a:ext>
            </a:extLst>
          </p:cNvPr>
          <p:cNvSpPr/>
          <p:nvPr/>
        </p:nvSpPr>
        <p:spPr>
          <a:xfrm rot="16200000">
            <a:off x="6061476" y="4102809"/>
            <a:ext cx="2528810" cy="2528810"/>
          </a:xfrm>
          <a:prstGeom prst="rect">
            <a:avLst/>
          </a:prstGeom>
          <a:noFill/>
          <a:ln>
            <a:noFill/>
          </a:ln>
          <a:effectLst>
            <a:outerShdw blurRad="88900" sx="102000" sy="102000" algn="ctr" rotWithShape="0">
              <a:srgbClr val="7F7F7F">
                <a:alpha val="65490"/>
              </a:srgb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50"/>
              <a:buFont typeface="Century Gothic"/>
              <a:buNone/>
              <a:tabLst/>
              <a:defRPr/>
            </a:pPr>
            <a:endParaRPr kumimoji="0" sz="105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639;p9">
            <a:extLst>
              <a:ext uri="{FF2B5EF4-FFF2-40B4-BE49-F238E27FC236}">
                <a16:creationId xmlns:a16="http://schemas.microsoft.com/office/drawing/2014/main" id="{0F69C114-AAE1-FD7F-7D8B-E2808075E758}"/>
              </a:ext>
            </a:extLst>
          </p:cNvPr>
          <p:cNvSpPr txBox="1"/>
          <p:nvPr/>
        </p:nvSpPr>
        <p:spPr>
          <a:xfrm>
            <a:off x="5974954" y="4522317"/>
            <a:ext cx="2713334" cy="1384954"/>
          </a:xfrm>
          <a:prstGeom prst="rect">
            <a:avLst/>
          </a:prstGeom>
          <a:noFill/>
          <a:ln>
            <a:noFill/>
          </a:ln>
        </p:spPr>
        <p:txBody>
          <a:bodyPr spcFirstLastPara="1" wrap="square" lIns="91425" tIns="45700" rIns="91425" bIns="45700" anchor="t" anchorCtr="0">
            <a:spAutoFit/>
          </a:bodyPr>
          <a:lstStyle/>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TESISQUARE</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recognized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as a Technology Leader</a:t>
            </a:r>
            <a:r>
              <a:rPr lang="en-US" sz="1400" kern="0" dirty="0">
                <a:solidFill>
                  <a:srgbClr val="000000"/>
                </a:solidFill>
                <a:latin typeface="Arial"/>
                <a:ea typeface="Century Gothic"/>
                <a:cs typeface="Arial"/>
                <a:sym typeface="Arial"/>
              </a:rPr>
              <a:t> </a:t>
            </a:r>
            <a:r>
              <a:rPr lang="en-US" sz="1400" kern="0" dirty="0">
                <a:solidFill>
                  <a:srgbClr val="FFFFFF"/>
                </a:solidFill>
                <a:ea typeface="Century Gothic"/>
                <a:cs typeface="Century Gothic"/>
                <a:sym typeface="Century Gothic"/>
              </a:rPr>
              <a:t>in </a:t>
            </a:r>
            <a:r>
              <a:rPr lang="en-US" sz="1400" b="1" kern="0" dirty="0">
                <a:solidFill>
                  <a:srgbClr val="FFFFFF"/>
                </a:solidFill>
                <a:ea typeface="Century Gothic"/>
                <a:cs typeface="Century Gothic"/>
                <a:sym typeface="Century Gothic"/>
              </a:rPr>
              <a:t>QKS Group</a:t>
            </a:r>
            <a:r>
              <a:rPr lang="en-US" sz="1400" kern="0" dirty="0">
                <a:solidFill>
                  <a:srgbClr val="FFFFFF"/>
                </a:solidFill>
                <a:ea typeface="Century Gothic"/>
                <a:cs typeface="Century Gothic"/>
                <a:sym typeface="Century Gothic"/>
              </a:rPr>
              <a:t>’ </a:t>
            </a:r>
            <a:r>
              <a:rPr lang="en-US" sz="1400" b="1" kern="0" dirty="0">
                <a:solidFill>
                  <a:srgbClr val="FFFFFF"/>
                </a:solidFill>
                <a:ea typeface="Century Gothic"/>
                <a:cs typeface="Century Gothic"/>
                <a:sym typeface="Century Gothic"/>
              </a:rPr>
              <a:t>SPARK Matrix</a:t>
            </a:r>
            <a:r>
              <a:rPr lang="en-US" sz="1400" kern="0" baseline="30000" dirty="0">
                <a:solidFill>
                  <a:srgbClr val="FFFFFF"/>
                </a:solidFill>
                <a:ea typeface="Century Gothic"/>
                <a:cs typeface="Century Gothic"/>
                <a:sym typeface="Century Gothic"/>
              </a:rPr>
              <a:t>TM</a:t>
            </a:r>
            <a:r>
              <a:rPr lang="en-US" sz="1400" kern="0" dirty="0">
                <a:solidFill>
                  <a:srgbClr val="FFFFFF"/>
                </a:solidFill>
                <a:ea typeface="Century Gothic"/>
                <a:cs typeface="Century Gothic"/>
                <a:sym typeface="Century Gothic"/>
              </a:rPr>
              <a:t> for Supplier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Relationship &amp; Risk,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2025</a:t>
            </a:r>
            <a:endParaRPr sz="1400" kern="0" baseline="30000" dirty="0">
              <a:solidFill>
                <a:srgbClr val="FF9200"/>
              </a:solidFill>
              <a:ea typeface="Century Gothic"/>
              <a:cs typeface="Century Gothic"/>
              <a:sym typeface="Century Gothic"/>
            </a:endParaRPr>
          </a:p>
        </p:txBody>
      </p:sp>
      <p:sp>
        <p:nvSpPr>
          <p:cNvPr id="33" name="Google Shape;640;p9">
            <a:extLst>
              <a:ext uri="{FF2B5EF4-FFF2-40B4-BE49-F238E27FC236}">
                <a16:creationId xmlns:a16="http://schemas.microsoft.com/office/drawing/2014/main" id="{E8854294-B122-C6E5-7427-845C0245482E}"/>
              </a:ext>
            </a:extLst>
          </p:cNvPr>
          <p:cNvSpPr txBox="1"/>
          <p:nvPr/>
        </p:nvSpPr>
        <p:spPr>
          <a:xfrm>
            <a:off x="8768502" y="1724661"/>
            <a:ext cx="2656090" cy="1384954"/>
          </a:xfrm>
          <a:prstGeom prst="rect">
            <a:avLst/>
          </a:prstGeom>
          <a:noFill/>
          <a:ln>
            <a:noFill/>
          </a:ln>
        </p:spPr>
        <p:txBody>
          <a:bodyPr spcFirstLastPara="1" wrap="square" lIns="91425" tIns="45700" rIns="91425" bIns="45700" anchor="t" anchorCtr="0">
            <a:spAutoFit/>
          </a:bodyPr>
          <a:lstStyle/>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TESISQUARE</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recognized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as a Technology Leader</a:t>
            </a:r>
            <a:r>
              <a:rPr lang="en-US" sz="1400" kern="0" dirty="0">
                <a:solidFill>
                  <a:srgbClr val="000000"/>
                </a:solidFill>
                <a:latin typeface="Arial"/>
                <a:ea typeface="Century Gothic"/>
                <a:cs typeface="Arial"/>
                <a:sym typeface="Arial"/>
              </a:rPr>
              <a:t> </a:t>
            </a:r>
            <a:r>
              <a:rPr lang="en-US" sz="1400" kern="0" dirty="0">
                <a:solidFill>
                  <a:srgbClr val="FFFFFF"/>
                </a:solidFill>
                <a:ea typeface="Century Gothic"/>
                <a:cs typeface="Century Gothic"/>
                <a:sym typeface="Century Gothic"/>
              </a:rPr>
              <a:t>in </a:t>
            </a:r>
            <a:r>
              <a:rPr lang="en-US" sz="1400" b="1" kern="0" dirty="0">
                <a:solidFill>
                  <a:srgbClr val="FFFFFF"/>
                </a:solidFill>
                <a:ea typeface="Century Gothic"/>
                <a:cs typeface="Century Gothic"/>
                <a:sym typeface="Century Gothic"/>
              </a:rPr>
              <a:t>QKS Group</a:t>
            </a:r>
            <a:r>
              <a:rPr lang="en-US" sz="1400" kern="0" dirty="0">
                <a:solidFill>
                  <a:srgbClr val="FFFFFF"/>
                </a:solidFill>
                <a:ea typeface="Century Gothic"/>
                <a:cs typeface="Century Gothic"/>
                <a:sym typeface="Century Gothic"/>
              </a:rPr>
              <a:t>’ </a:t>
            </a:r>
            <a:r>
              <a:rPr lang="en-US" sz="1400" b="1" kern="0" dirty="0">
                <a:solidFill>
                  <a:srgbClr val="FFFFFF"/>
                </a:solidFill>
                <a:ea typeface="Century Gothic"/>
                <a:cs typeface="Century Gothic"/>
                <a:sym typeface="Century Gothic"/>
              </a:rPr>
              <a:t>SPARK Matrix</a:t>
            </a:r>
            <a:r>
              <a:rPr lang="en-US" sz="1400" kern="0" baseline="30000" dirty="0">
                <a:solidFill>
                  <a:srgbClr val="FFFFFF"/>
                </a:solidFill>
                <a:ea typeface="Century Gothic"/>
                <a:cs typeface="Century Gothic"/>
                <a:sym typeface="Century Gothic"/>
              </a:rPr>
              <a:t>TM</a:t>
            </a:r>
            <a:r>
              <a:rPr lang="en-US" sz="1400" kern="0" dirty="0">
                <a:solidFill>
                  <a:srgbClr val="FFFFFF"/>
                </a:solidFill>
                <a:ea typeface="Century Gothic"/>
                <a:cs typeface="Century Gothic"/>
                <a:sym typeface="Century Gothic"/>
              </a:rPr>
              <a:t> for Transportation Management</a:t>
            </a:r>
            <a:r>
              <a:rPr lang="en-US" sz="1400" kern="0" dirty="0">
                <a:solidFill>
                  <a:srgbClr val="000000"/>
                </a:solidFill>
                <a:latin typeface="Arial"/>
                <a:ea typeface="Century Gothic"/>
                <a:cs typeface="Arial"/>
                <a:sym typeface="Arial"/>
              </a:rPr>
              <a:t> </a:t>
            </a:r>
            <a:br>
              <a:rPr lang="en-US" sz="1400" kern="0" dirty="0">
                <a:solidFill>
                  <a:srgbClr val="000000"/>
                </a:solidFill>
                <a:latin typeface="Arial"/>
                <a:ea typeface="Century Gothic"/>
                <a:cs typeface="Arial"/>
                <a:sym typeface="Arial"/>
              </a:rPr>
            </a:br>
            <a:r>
              <a:rPr lang="en-US" sz="1400" kern="0" dirty="0">
                <a:solidFill>
                  <a:srgbClr val="FFFFFF"/>
                </a:solidFill>
                <a:ea typeface="Century Gothic"/>
                <a:cs typeface="Century Gothic"/>
                <a:sym typeface="Century Gothic"/>
              </a:rPr>
              <a:t>System (TMS), 2023</a:t>
            </a:r>
            <a:endParaRPr sz="1400" kern="0" baseline="30000" dirty="0">
              <a:solidFill>
                <a:srgbClr val="FF9200"/>
              </a:solidFill>
              <a:ea typeface="Century Gothic"/>
              <a:cs typeface="Century Gothic"/>
              <a:sym typeface="Century Gothic"/>
            </a:endParaRPr>
          </a:p>
        </p:txBody>
      </p:sp>
      <p:sp>
        <p:nvSpPr>
          <p:cNvPr id="34" name="Google Shape;641;p9">
            <a:extLst>
              <a:ext uri="{FF2B5EF4-FFF2-40B4-BE49-F238E27FC236}">
                <a16:creationId xmlns:a16="http://schemas.microsoft.com/office/drawing/2014/main" id="{CF396992-199E-F826-AE2D-51EA1956B80A}"/>
              </a:ext>
            </a:extLst>
          </p:cNvPr>
          <p:cNvSpPr txBox="1"/>
          <p:nvPr/>
        </p:nvSpPr>
        <p:spPr>
          <a:xfrm>
            <a:off x="8688288" y="4522317"/>
            <a:ext cx="2803192" cy="1384954"/>
          </a:xfrm>
          <a:prstGeom prst="rect">
            <a:avLst/>
          </a:prstGeom>
          <a:noFill/>
          <a:ln>
            <a:noFill/>
          </a:ln>
        </p:spPr>
        <p:txBody>
          <a:bodyPr spcFirstLastPara="1" wrap="square" lIns="91425" tIns="45700" rIns="91425" bIns="45700" anchor="t" anchorCtr="0">
            <a:spAutoFit/>
          </a:bodyPr>
          <a:lstStyle/>
          <a:p>
            <a:pPr algn="ctr">
              <a:buClr>
                <a:srgbClr val="FFFFFF"/>
              </a:buClr>
              <a:buSzPts val="1400"/>
              <a:buFont typeface="Century Gothic"/>
              <a:buNone/>
              <a:defRPr/>
            </a:pPr>
            <a:r>
              <a:rPr lang="en-US" sz="1400" kern="0" dirty="0">
                <a:solidFill>
                  <a:srgbClr val="FFFFFF"/>
                </a:solidFill>
                <a:ea typeface="Century Gothic"/>
                <a:cs typeface="Century Gothic"/>
                <a:sym typeface="Century Gothic"/>
              </a:rPr>
              <a:t>TESISQUARE</a:t>
            </a:r>
            <a:r>
              <a:rPr lang="en-US" sz="1400" kern="0" baseline="30000" dirty="0">
                <a:solidFill>
                  <a:srgbClr val="FFFFFF"/>
                </a:solidFill>
                <a:ea typeface="Century Gothic"/>
                <a:cs typeface="Century Gothic"/>
                <a:sym typeface="Century Gothic"/>
              </a:rPr>
              <a:t>®</a:t>
            </a:r>
            <a:r>
              <a:rPr lang="en-US" sz="1400" kern="0" dirty="0">
                <a:solidFill>
                  <a:srgbClr val="FFFFFF"/>
                </a:solidFill>
                <a:ea typeface="Century Gothic"/>
                <a:cs typeface="Century Gothic"/>
                <a:sym typeface="Century Gothic"/>
              </a:rPr>
              <a:t> recognized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as a Technology Leader</a:t>
            </a:r>
            <a:r>
              <a:rPr lang="en-US" sz="1400" kern="0" dirty="0">
                <a:solidFill>
                  <a:srgbClr val="000000"/>
                </a:solidFill>
                <a:latin typeface="Arial"/>
                <a:ea typeface="Century Gothic"/>
                <a:cs typeface="Arial"/>
                <a:sym typeface="Arial"/>
              </a:rPr>
              <a:t> </a:t>
            </a:r>
            <a:r>
              <a:rPr lang="en-US" sz="1400" kern="0" dirty="0">
                <a:solidFill>
                  <a:srgbClr val="FFFFFF"/>
                </a:solidFill>
                <a:ea typeface="Century Gothic"/>
                <a:cs typeface="Century Gothic"/>
                <a:sym typeface="Century Gothic"/>
              </a:rPr>
              <a:t>in </a:t>
            </a:r>
            <a:r>
              <a:rPr lang="en-US" sz="1400" b="1" kern="0" dirty="0">
                <a:solidFill>
                  <a:srgbClr val="FFFFFF"/>
                </a:solidFill>
                <a:ea typeface="Century Gothic"/>
                <a:cs typeface="Century Gothic"/>
                <a:sym typeface="Century Gothic"/>
              </a:rPr>
              <a:t>QKS Group</a:t>
            </a:r>
            <a:r>
              <a:rPr lang="en-US" sz="1400" kern="0" dirty="0">
                <a:solidFill>
                  <a:srgbClr val="FFFFFF"/>
                </a:solidFill>
                <a:ea typeface="Century Gothic"/>
                <a:cs typeface="Century Gothic"/>
                <a:sym typeface="Century Gothic"/>
              </a:rPr>
              <a:t>’ </a:t>
            </a:r>
            <a:r>
              <a:rPr lang="en-US" sz="1400" b="1" kern="0" dirty="0">
                <a:solidFill>
                  <a:srgbClr val="FFFFFF"/>
                </a:solidFill>
                <a:ea typeface="Century Gothic"/>
                <a:cs typeface="Century Gothic"/>
                <a:sym typeface="Century Gothic"/>
              </a:rPr>
              <a:t>SPARK Matrix</a:t>
            </a:r>
            <a:r>
              <a:rPr lang="en-US" sz="1400" kern="0" baseline="30000" dirty="0">
                <a:solidFill>
                  <a:srgbClr val="FFFFFF"/>
                </a:solidFill>
                <a:ea typeface="Century Gothic"/>
                <a:cs typeface="Century Gothic"/>
                <a:sym typeface="Century Gothic"/>
              </a:rPr>
              <a:t>TM</a:t>
            </a:r>
            <a:r>
              <a:rPr lang="en-US" sz="1400" kern="0" dirty="0">
                <a:solidFill>
                  <a:srgbClr val="FFFFFF"/>
                </a:solidFill>
                <a:ea typeface="Century Gothic"/>
                <a:cs typeface="Century Gothic"/>
                <a:sym typeface="Century Gothic"/>
              </a:rPr>
              <a:t>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for Supply Chain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Control Tower (SSCT), </a:t>
            </a:r>
            <a:br>
              <a:rPr lang="en-US" sz="1400" kern="0" dirty="0">
                <a:solidFill>
                  <a:srgbClr val="FFFFFF"/>
                </a:solidFill>
                <a:ea typeface="Century Gothic"/>
                <a:cs typeface="Century Gothic"/>
                <a:sym typeface="Century Gothic"/>
              </a:rPr>
            </a:br>
            <a:r>
              <a:rPr lang="en-US" sz="1400" kern="0" dirty="0">
                <a:solidFill>
                  <a:srgbClr val="FFFFFF"/>
                </a:solidFill>
                <a:ea typeface="Century Gothic"/>
                <a:cs typeface="Century Gothic"/>
                <a:sym typeface="Century Gothic"/>
              </a:rPr>
              <a:t>2024</a:t>
            </a:r>
            <a:endParaRPr sz="1400" kern="0" dirty="0">
              <a:solidFill>
                <a:srgbClr val="000000"/>
              </a:solidFill>
              <a:latin typeface="Arial"/>
              <a:ea typeface="Arial"/>
              <a:cs typeface="Arial"/>
              <a:sym typeface="Arial"/>
            </a:endParaRPr>
          </a:p>
        </p:txBody>
      </p:sp>
      <p:sp>
        <p:nvSpPr>
          <p:cNvPr id="35" name="TextBox 65">
            <a:extLst>
              <a:ext uri="{FF2B5EF4-FFF2-40B4-BE49-F238E27FC236}">
                <a16:creationId xmlns:a16="http://schemas.microsoft.com/office/drawing/2014/main" id="{1C59C7A6-B68A-B2A0-2E78-BB2888FC426E}"/>
              </a:ext>
            </a:extLst>
          </p:cNvPr>
          <p:cNvSpPr txBox="1"/>
          <p:nvPr/>
        </p:nvSpPr>
        <p:spPr>
          <a:xfrm>
            <a:off x="734400" y="639276"/>
            <a:ext cx="480280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a:t>
            </a:r>
            <a:r>
              <a:rPr lang="de-DE" sz="2800" b="1" dirty="0">
                <a:solidFill>
                  <a:schemeClr val="bg1"/>
                </a:solidFill>
              </a:rPr>
              <a:t>Analysten Anerkennung</a:t>
            </a:r>
            <a:endParaRPr lang="de-DE" sz="2800" b="1" noProof="0" dirty="0">
              <a:solidFill>
                <a:schemeClr val="bg1"/>
              </a:solidFill>
            </a:endParaRPr>
          </a:p>
        </p:txBody>
      </p:sp>
      <p:sp>
        <p:nvSpPr>
          <p:cNvPr id="36" name="Google Shape;1225;p55">
            <a:extLst>
              <a:ext uri="{FF2B5EF4-FFF2-40B4-BE49-F238E27FC236}">
                <a16:creationId xmlns:a16="http://schemas.microsoft.com/office/drawing/2014/main" id="{BD201BFB-96AB-8ABE-A384-5928B3B27CB6}"/>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37" name="Google Shape;1226;p55">
            <a:extLst>
              <a:ext uri="{FF2B5EF4-FFF2-40B4-BE49-F238E27FC236}">
                <a16:creationId xmlns:a16="http://schemas.microsoft.com/office/drawing/2014/main" id="{CC81DBEA-805A-CDCB-EDA7-F0A2635F40AC}"/>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38" name="Google Shape;1227;p55">
            <a:extLst>
              <a:ext uri="{FF2B5EF4-FFF2-40B4-BE49-F238E27FC236}">
                <a16:creationId xmlns:a16="http://schemas.microsoft.com/office/drawing/2014/main" id="{F471DFFC-8BC8-2FD5-DA16-C90E2B0CF162}"/>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Tree>
    <p:extLst>
      <p:ext uri="{BB962C8B-B14F-4D97-AF65-F5344CB8AC3E}">
        <p14:creationId xmlns:p14="http://schemas.microsoft.com/office/powerpoint/2010/main" val="366191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C32B6-94B3-BD85-53D0-1E38E7952FD9}"/>
            </a:ext>
          </a:extLst>
        </p:cNvPr>
        <p:cNvGrpSpPr/>
        <p:nvPr/>
      </p:nvGrpSpPr>
      <p:grpSpPr>
        <a:xfrm>
          <a:off x="0" y="0"/>
          <a:ext cx="0" cy="0"/>
          <a:chOff x="0" y="0"/>
          <a:chExt cx="0" cy="0"/>
        </a:xfrm>
      </p:grpSpPr>
      <p:sp>
        <p:nvSpPr>
          <p:cNvPr id="68" name="Google Shape;1227;p55">
            <a:extLst>
              <a:ext uri="{FF2B5EF4-FFF2-40B4-BE49-F238E27FC236}">
                <a16:creationId xmlns:a16="http://schemas.microsoft.com/office/drawing/2014/main" id="{E89E517C-9558-1683-39CF-5E2A3CAEBF86}"/>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
        <p:nvSpPr>
          <p:cNvPr id="64" name="Rectangle 63">
            <a:extLst>
              <a:ext uri="{FF2B5EF4-FFF2-40B4-BE49-F238E27FC236}">
                <a16:creationId xmlns:a16="http://schemas.microsoft.com/office/drawing/2014/main" id="{43C61A4B-A76E-99E8-8278-AB9F374C3D88}"/>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5798CCFD-FC82-B945-B241-950489BC35B7}"/>
              </a:ext>
            </a:extLst>
          </p:cNvPr>
          <p:cNvSpPr txBox="1"/>
          <p:nvPr/>
        </p:nvSpPr>
        <p:spPr>
          <a:xfrm>
            <a:off x="734399" y="639276"/>
            <a:ext cx="10068015"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a:t>
            </a:r>
            <a:r>
              <a:rPr lang="de-DE" sz="2800" b="1" dirty="0">
                <a:solidFill>
                  <a:schemeClr val="bg1"/>
                </a:solidFill>
              </a:rPr>
              <a:t>Tesisquare Portfolio</a:t>
            </a:r>
            <a:endParaRPr lang="de-DE" sz="2800" b="1" noProof="0" dirty="0">
              <a:solidFill>
                <a:schemeClr val="bg1"/>
              </a:solidFill>
            </a:endParaRPr>
          </a:p>
        </p:txBody>
      </p:sp>
      <p:sp>
        <p:nvSpPr>
          <p:cNvPr id="2" name="Rectangle 10">
            <a:extLst>
              <a:ext uri="{FF2B5EF4-FFF2-40B4-BE49-F238E27FC236}">
                <a16:creationId xmlns:a16="http://schemas.microsoft.com/office/drawing/2014/main" id="{60B01EF2-BFC5-250D-5605-52010859C950}"/>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grpSp>
        <p:nvGrpSpPr>
          <p:cNvPr id="3" name="Gruppo 74">
            <a:extLst>
              <a:ext uri="{FF2B5EF4-FFF2-40B4-BE49-F238E27FC236}">
                <a16:creationId xmlns:a16="http://schemas.microsoft.com/office/drawing/2014/main" id="{006C338B-9C04-D8C8-6258-00F73140F3C6}"/>
              </a:ext>
            </a:extLst>
          </p:cNvPr>
          <p:cNvGrpSpPr/>
          <p:nvPr/>
        </p:nvGrpSpPr>
        <p:grpSpPr>
          <a:xfrm>
            <a:off x="2281288" y="1427076"/>
            <a:ext cx="9502726" cy="4706874"/>
            <a:chOff x="2281288" y="1224951"/>
            <a:chExt cx="9502726" cy="4706874"/>
          </a:xfrm>
        </p:grpSpPr>
        <p:sp>
          <p:nvSpPr>
            <p:cNvPr id="4" name="Google Shape;1296;p56">
              <a:extLst>
                <a:ext uri="{FF2B5EF4-FFF2-40B4-BE49-F238E27FC236}">
                  <a16:creationId xmlns:a16="http://schemas.microsoft.com/office/drawing/2014/main" id="{10FD9F72-9317-8006-A724-A897F26BD155}"/>
                </a:ext>
              </a:extLst>
            </p:cNvPr>
            <p:cNvSpPr/>
            <p:nvPr/>
          </p:nvSpPr>
          <p:spPr>
            <a:xfrm>
              <a:off x="2406771" y="1334492"/>
              <a:ext cx="9230264" cy="295761"/>
            </a:xfrm>
            <a:prstGeom prst="roundRect">
              <a:avLst>
                <a:gd name="adj" fmla="val 25764"/>
              </a:avLst>
            </a:prstGeom>
            <a:solidFill>
              <a:srgbClr val="FFFFFF"/>
            </a:solidFill>
            <a:ln w="19050">
              <a:solidFill>
                <a:srgbClr val="003C5F"/>
              </a:solidFill>
            </a:ln>
          </p:spPr>
          <p:txBody>
            <a:bodyPr spcFirstLastPara="1" wrap="square" lIns="91425" tIns="45700" rIns="91425" bIns="45700" anchor="ctr"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3C5F"/>
                  </a:solidFill>
                  <a:effectLst/>
                  <a:uLnTx/>
                  <a:uFillTx/>
                  <a:cs typeface="Arial"/>
                  <a:sym typeface="Century Gothic"/>
                </a:rPr>
                <a:t>CONTROL TOWER - ANALYTICS AND KPI DASHBOARD</a:t>
              </a:r>
            </a:p>
          </p:txBody>
        </p:sp>
        <p:sp>
          <p:nvSpPr>
            <p:cNvPr id="5" name="Rettangolo con angoli arrotondati 4">
              <a:extLst>
                <a:ext uri="{FF2B5EF4-FFF2-40B4-BE49-F238E27FC236}">
                  <a16:creationId xmlns:a16="http://schemas.microsoft.com/office/drawing/2014/main" id="{E753DDD5-B1C0-C1C0-0A2B-3750B2267D21}"/>
                </a:ext>
              </a:extLst>
            </p:cNvPr>
            <p:cNvSpPr/>
            <p:nvPr/>
          </p:nvSpPr>
          <p:spPr>
            <a:xfrm>
              <a:off x="2281288" y="1224951"/>
              <a:ext cx="9502726" cy="4706874"/>
            </a:xfrm>
            <a:prstGeom prst="roundRect">
              <a:avLst>
                <a:gd name="adj" fmla="val 2303"/>
              </a:avLst>
            </a:prstGeom>
            <a:noFill/>
            <a:ln w="19050" cap="flat" cmpd="sng" algn="ctr">
              <a:solidFill>
                <a:srgbClr val="003C5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Google Shape;1290;p56">
            <a:extLst>
              <a:ext uri="{FF2B5EF4-FFF2-40B4-BE49-F238E27FC236}">
                <a16:creationId xmlns:a16="http://schemas.microsoft.com/office/drawing/2014/main" id="{5736C573-DA8E-86CD-4DA1-127DBFE35407}"/>
              </a:ext>
            </a:extLst>
          </p:cNvPr>
          <p:cNvSpPr/>
          <p:nvPr/>
        </p:nvSpPr>
        <p:spPr>
          <a:xfrm>
            <a:off x="2671679" y="4734639"/>
            <a:ext cx="9108000" cy="1522920"/>
          </a:xfrm>
          <a:prstGeom prst="rect">
            <a:avLst/>
          </a:prstGeom>
          <a:noFill/>
          <a:ln>
            <a:noFill/>
          </a:ln>
        </p:spPr>
        <p:txBody>
          <a:bodyPr spcFirstLastPara="1" wrap="square" lIns="90000" tIns="46800" rIns="90000" bIns="46800" anchor="t" anchorCtr="0">
            <a:noAutofit/>
          </a:bodyPr>
          <a:lstStyle/>
          <a:p>
            <a:pPr marL="0" lvl="1" algn="ctr">
              <a:buClr>
                <a:srgbClr val="000000"/>
              </a:buClr>
              <a:buSzPts val="1400"/>
              <a:buFont typeface="Arial"/>
              <a:buNone/>
            </a:pPr>
            <a:endParaRPr sz="1400" b="1" kern="0">
              <a:solidFill>
                <a:srgbClr val="003C5F"/>
              </a:solidFill>
              <a:cs typeface="Arial"/>
              <a:sym typeface="Century Gothic"/>
            </a:endParaRPr>
          </a:p>
        </p:txBody>
      </p:sp>
      <p:sp>
        <p:nvSpPr>
          <p:cNvPr id="7" name="Google Shape;1297;p56">
            <a:extLst>
              <a:ext uri="{FF2B5EF4-FFF2-40B4-BE49-F238E27FC236}">
                <a16:creationId xmlns:a16="http://schemas.microsoft.com/office/drawing/2014/main" id="{068078E2-36AB-F5CF-B006-8C1290641291}"/>
              </a:ext>
            </a:extLst>
          </p:cNvPr>
          <p:cNvSpPr/>
          <p:nvPr/>
        </p:nvSpPr>
        <p:spPr>
          <a:xfrm>
            <a:off x="7190147" y="2477767"/>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PLANNING</a:t>
            </a:r>
            <a:endParaRPr sz="1000" b="1" kern="0">
              <a:solidFill>
                <a:srgbClr val="003C5F"/>
              </a:solidFill>
              <a:ea typeface="Century Gothic"/>
              <a:cs typeface="Century Gothic"/>
              <a:sym typeface="Century Gothic"/>
            </a:endParaRPr>
          </a:p>
        </p:txBody>
      </p:sp>
      <p:sp>
        <p:nvSpPr>
          <p:cNvPr id="8" name="Google Shape;1298;p56">
            <a:extLst>
              <a:ext uri="{FF2B5EF4-FFF2-40B4-BE49-F238E27FC236}">
                <a16:creationId xmlns:a16="http://schemas.microsoft.com/office/drawing/2014/main" id="{4AD8855D-9C3D-77D4-850B-F6E5E36E04EF}"/>
              </a:ext>
            </a:extLst>
          </p:cNvPr>
          <p:cNvSpPr/>
          <p:nvPr/>
        </p:nvSpPr>
        <p:spPr>
          <a:xfrm>
            <a:off x="7190147" y="2871592"/>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900"/>
              <a:buFont typeface="Arial"/>
              <a:buNone/>
            </a:pPr>
            <a:r>
              <a:rPr lang="en-US" sz="1000" b="1" kern="0">
                <a:solidFill>
                  <a:srgbClr val="003C5F"/>
                </a:solidFill>
                <a:ea typeface="Century Gothic"/>
                <a:cs typeface="Century Gothic"/>
                <a:sym typeface="Century Gothic"/>
              </a:rPr>
              <a:t>COLLABORATION</a:t>
            </a:r>
            <a:endParaRPr sz="1000" b="1" kern="0">
              <a:solidFill>
                <a:srgbClr val="003C5F"/>
              </a:solidFill>
              <a:ea typeface="Century Gothic"/>
              <a:cs typeface="Century Gothic"/>
              <a:sym typeface="Century Gothic"/>
            </a:endParaRPr>
          </a:p>
        </p:txBody>
      </p:sp>
      <p:sp>
        <p:nvSpPr>
          <p:cNvPr id="9" name="Google Shape;1299;p56">
            <a:extLst>
              <a:ext uri="{FF2B5EF4-FFF2-40B4-BE49-F238E27FC236}">
                <a16:creationId xmlns:a16="http://schemas.microsoft.com/office/drawing/2014/main" id="{D199F4F0-1E33-9540-826A-B20DB8988A88}"/>
              </a:ext>
            </a:extLst>
          </p:cNvPr>
          <p:cNvSpPr/>
          <p:nvPr/>
        </p:nvSpPr>
        <p:spPr>
          <a:xfrm>
            <a:off x="7190147" y="3265417"/>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EXECUTION</a:t>
            </a:r>
            <a:endParaRPr sz="1000" b="1" kern="0">
              <a:solidFill>
                <a:srgbClr val="003C5F"/>
              </a:solidFill>
              <a:ea typeface="Century Gothic"/>
              <a:cs typeface="Century Gothic"/>
              <a:sym typeface="Century Gothic"/>
            </a:endParaRPr>
          </a:p>
        </p:txBody>
      </p:sp>
      <p:sp>
        <p:nvSpPr>
          <p:cNvPr id="10" name="Google Shape;1300;p56">
            <a:extLst>
              <a:ext uri="{FF2B5EF4-FFF2-40B4-BE49-F238E27FC236}">
                <a16:creationId xmlns:a16="http://schemas.microsoft.com/office/drawing/2014/main" id="{520D33DA-324B-1546-2336-FD7F8B7476A7}"/>
              </a:ext>
            </a:extLst>
          </p:cNvPr>
          <p:cNvSpPr/>
          <p:nvPr/>
        </p:nvSpPr>
        <p:spPr>
          <a:xfrm>
            <a:off x="7190147" y="3659242"/>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COSTING</a:t>
            </a:r>
            <a:endParaRPr sz="1000" b="1" kern="0">
              <a:solidFill>
                <a:srgbClr val="003C5F"/>
              </a:solidFill>
              <a:ea typeface="Century Gothic"/>
              <a:cs typeface="Century Gothic"/>
              <a:sym typeface="Century Gothic"/>
            </a:endParaRPr>
          </a:p>
        </p:txBody>
      </p:sp>
      <p:sp>
        <p:nvSpPr>
          <p:cNvPr id="11" name="Google Shape;1301;p56">
            <a:extLst>
              <a:ext uri="{FF2B5EF4-FFF2-40B4-BE49-F238E27FC236}">
                <a16:creationId xmlns:a16="http://schemas.microsoft.com/office/drawing/2014/main" id="{28B191A4-0A13-6220-7260-400ABF707571}"/>
              </a:ext>
            </a:extLst>
          </p:cNvPr>
          <p:cNvSpPr/>
          <p:nvPr/>
        </p:nvSpPr>
        <p:spPr>
          <a:xfrm>
            <a:off x="9517144" y="2477767"/>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SALES OPERATIONS</a:t>
            </a:r>
            <a:endParaRPr sz="1000" b="1" kern="0">
              <a:solidFill>
                <a:srgbClr val="003C5F"/>
              </a:solidFill>
              <a:ea typeface="Century Gothic"/>
              <a:cs typeface="Century Gothic"/>
              <a:sym typeface="Century Gothic"/>
            </a:endParaRPr>
          </a:p>
        </p:txBody>
      </p:sp>
      <p:sp>
        <p:nvSpPr>
          <p:cNvPr id="12" name="Google Shape;1302;p56">
            <a:extLst>
              <a:ext uri="{FF2B5EF4-FFF2-40B4-BE49-F238E27FC236}">
                <a16:creationId xmlns:a16="http://schemas.microsoft.com/office/drawing/2014/main" id="{557CDBCC-35A3-495D-815D-C8C0D1A31773}"/>
              </a:ext>
            </a:extLst>
          </p:cNvPr>
          <p:cNvSpPr/>
          <p:nvPr/>
        </p:nvSpPr>
        <p:spPr>
          <a:xfrm>
            <a:off x="2495985" y="2477767"/>
            <a:ext cx="2021085"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ea typeface="Century Gothic"/>
                <a:cs typeface="Century Gothic"/>
                <a:sym typeface="Century Gothic"/>
              </a:rPr>
              <a:t>SOURCING</a:t>
            </a:r>
            <a:endParaRPr sz="1000" b="1" kern="0" dirty="0">
              <a:solidFill>
                <a:srgbClr val="003C5F"/>
              </a:solidFill>
              <a:ea typeface="Century Gothic"/>
              <a:cs typeface="Century Gothic"/>
              <a:sym typeface="Century Gothic"/>
            </a:endParaRPr>
          </a:p>
        </p:txBody>
      </p:sp>
      <p:sp>
        <p:nvSpPr>
          <p:cNvPr id="13" name="Google Shape;1303;p56">
            <a:extLst>
              <a:ext uri="{FF2B5EF4-FFF2-40B4-BE49-F238E27FC236}">
                <a16:creationId xmlns:a16="http://schemas.microsoft.com/office/drawing/2014/main" id="{8309E39A-2070-0935-06BF-AC33F95F4B1A}"/>
              </a:ext>
            </a:extLst>
          </p:cNvPr>
          <p:cNvSpPr/>
          <p:nvPr/>
        </p:nvSpPr>
        <p:spPr>
          <a:xfrm>
            <a:off x="2495985" y="2871592"/>
            <a:ext cx="2021085"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PROCUREMENT</a:t>
            </a:r>
            <a:endParaRPr sz="1000" b="1" kern="0">
              <a:solidFill>
                <a:srgbClr val="003C5F"/>
              </a:solidFill>
              <a:ea typeface="Century Gothic"/>
              <a:cs typeface="Century Gothic"/>
              <a:sym typeface="Century Gothic"/>
            </a:endParaRPr>
          </a:p>
        </p:txBody>
      </p:sp>
      <p:sp>
        <p:nvSpPr>
          <p:cNvPr id="14" name="Google Shape;1304;p56">
            <a:extLst>
              <a:ext uri="{FF2B5EF4-FFF2-40B4-BE49-F238E27FC236}">
                <a16:creationId xmlns:a16="http://schemas.microsoft.com/office/drawing/2014/main" id="{B1801254-F24E-6076-729B-DE4FCC8C8C9C}"/>
              </a:ext>
            </a:extLst>
          </p:cNvPr>
          <p:cNvSpPr/>
          <p:nvPr/>
        </p:nvSpPr>
        <p:spPr>
          <a:xfrm>
            <a:off x="2495985" y="3659242"/>
            <a:ext cx="2021085"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EXECUTION</a:t>
            </a:r>
            <a:endParaRPr sz="1000" b="1" kern="0">
              <a:solidFill>
                <a:srgbClr val="003C5F"/>
              </a:solidFill>
              <a:ea typeface="Century Gothic"/>
              <a:cs typeface="Century Gothic"/>
              <a:sym typeface="Century Gothic"/>
            </a:endParaRPr>
          </a:p>
        </p:txBody>
      </p:sp>
      <p:sp>
        <p:nvSpPr>
          <p:cNvPr id="15" name="Google Shape;1305;p56">
            <a:extLst>
              <a:ext uri="{FF2B5EF4-FFF2-40B4-BE49-F238E27FC236}">
                <a16:creationId xmlns:a16="http://schemas.microsoft.com/office/drawing/2014/main" id="{34FE5704-90B5-D986-9DA0-363CFBB3E912}"/>
              </a:ext>
            </a:extLst>
          </p:cNvPr>
          <p:cNvSpPr/>
          <p:nvPr/>
        </p:nvSpPr>
        <p:spPr>
          <a:xfrm>
            <a:off x="2495985" y="3265417"/>
            <a:ext cx="2021085"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REPLENISHMENT</a:t>
            </a:r>
            <a:endParaRPr sz="1000" b="1" kern="0">
              <a:solidFill>
                <a:srgbClr val="003C5F"/>
              </a:solidFill>
              <a:ea typeface="Century Gothic"/>
              <a:cs typeface="Century Gothic"/>
              <a:sym typeface="Century Gothic"/>
            </a:endParaRPr>
          </a:p>
        </p:txBody>
      </p:sp>
      <p:sp>
        <p:nvSpPr>
          <p:cNvPr id="16" name="Google Shape;1306;p56">
            <a:extLst>
              <a:ext uri="{FF2B5EF4-FFF2-40B4-BE49-F238E27FC236}">
                <a16:creationId xmlns:a16="http://schemas.microsoft.com/office/drawing/2014/main" id="{01CF8DF3-A223-3DCF-8B46-5F46A6102C73}"/>
              </a:ext>
            </a:extLst>
          </p:cNvPr>
          <p:cNvSpPr/>
          <p:nvPr/>
        </p:nvSpPr>
        <p:spPr>
          <a:xfrm>
            <a:off x="4845856" y="2477767"/>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PRODUCT TRACE</a:t>
            </a:r>
            <a:endParaRPr sz="1000" b="1" kern="0">
              <a:solidFill>
                <a:srgbClr val="003C5F"/>
              </a:solidFill>
              <a:ea typeface="Century Gothic"/>
              <a:cs typeface="Century Gothic"/>
              <a:sym typeface="Century Gothic"/>
            </a:endParaRPr>
          </a:p>
        </p:txBody>
      </p:sp>
      <p:sp>
        <p:nvSpPr>
          <p:cNvPr id="17" name="Google Shape;1307;p56">
            <a:extLst>
              <a:ext uri="{FF2B5EF4-FFF2-40B4-BE49-F238E27FC236}">
                <a16:creationId xmlns:a16="http://schemas.microsoft.com/office/drawing/2014/main" id="{D9DB56D0-791B-2582-387C-92BD152E674D}"/>
              </a:ext>
            </a:extLst>
          </p:cNvPr>
          <p:cNvSpPr/>
          <p:nvPr/>
        </p:nvSpPr>
        <p:spPr>
          <a:xfrm>
            <a:off x="9517144" y="3265417"/>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CONSUMER ENGAGEMENT</a:t>
            </a:r>
            <a:endParaRPr sz="1000" b="1" kern="0">
              <a:solidFill>
                <a:srgbClr val="003C5F"/>
              </a:solidFill>
              <a:ea typeface="Century Gothic"/>
              <a:cs typeface="Century Gothic"/>
              <a:sym typeface="Century Gothic"/>
            </a:endParaRPr>
          </a:p>
        </p:txBody>
      </p:sp>
      <p:sp>
        <p:nvSpPr>
          <p:cNvPr id="18" name="Google Shape;1308;p56">
            <a:extLst>
              <a:ext uri="{FF2B5EF4-FFF2-40B4-BE49-F238E27FC236}">
                <a16:creationId xmlns:a16="http://schemas.microsoft.com/office/drawing/2014/main" id="{E03C3616-6BD5-A445-3B54-989D5B00B3B8}"/>
              </a:ext>
            </a:extLst>
          </p:cNvPr>
          <p:cNvSpPr/>
          <p:nvPr/>
        </p:nvSpPr>
        <p:spPr>
          <a:xfrm>
            <a:off x="9517144" y="2871592"/>
            <a:ext cx="20196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a:solidFill>
                  <a:srgbClr val="003C5F"/>
                </a:solidFill>
                <a:ea typeface="Century Gothic"/>
                <a:cs typeface="Century Gothic"/>
                <a:sym typeface="Century Gothic"/>
              </a:rPr>
              <a:t>STORE MANAGEMENT</a:t>
            </a:r>
            <a:endParaRPr sz="1000" b="1" kern="0">
              <a:solidFill>
                <a:srgbClr val="003C5F"/>
              </a:solidFill>
              <a:ea typeface="Century Gothic"/>
              <a:cs typeface="Century Gothic"/>
              <a:sym typeface="Century Gothic"/>
            </a:endParaRPr>
          </a:p>
        </p:txBody>
      </p:sp>
      <p:sp>
        <p:nvSpPr>
          <p:cNvPr id="19" name="Google Shape;1317;p56">
            <a:extLst>
              <a:ext uri="{FF2B5EF4-FFF2-40B4-BE49-F238E27FC236}">
                <a16:creationId xmlns:a16="http://schemas.microsoft.com/office/drawing/2014/main" id="{579E682E-7ED9-191C-0A58-5362B0F68F08}"/>
              </a:ext>
            </a:extLst>
          </p:cNvPr>
          <p:cNvSpPr/>
          <p:nvPr/>
        </p:nvSpPr>
        <p:spPr>
          <a:xfrm>
            <a:off x="10480759" y="1818821"/>
            <a:ext cx="1404000" cy="289422"/>
          </a:xfrm>
          <a:prstGeom prst="rect">
            <a:avLst/>
          </a:prstGeom>
          <a:noFill/>
          <a:ln>
            <a:noFill/>
          </a:ln>
        </p:spPr>
        <p:txBody>
          <a:bodyPr spcFirstLastPara="1" wrap="square" lIns="0" tIns="45700" rIns="0" bIns="45700" anchor="ctr" anchorCtr="0">
            <a:noAutofit/>
          </a:bodyPr>
          <a:lstStyle/>
          <a:p>
            <a:pPr algn="ctr">
              <a:buClr>
                <a:srgbClr val="000000"/>
              </a:buClr>
              <a:buSzPts val="900"/>
              <a:buFont typeface="Arial"/>
              <a:buNone/>
            </a:pPr>
            <a:r>
              <a:rPr lang="en-US" sz="1000" b="1" kern="0" dirty="0">
                <a:solidFill>
                  <a:srgbClr val="000000"/>
                </a:solidFill>
                <a:ea typeface="Century Gothic"/>
                <a:cs typeface="Century Gothic"/>
                <a:sym typeface="Century Gothic"/>
              </a:rPr>
              <a:t>DOWNSTREAM</a:t>
            </a:r>
            <a:endParaRPr sz="1000" b="1" kern="0" dirty="0">
              <a:solidFill>
                <a:srgbClr val="000000"/>
              </a:solidFill>
              <a:ea typeface="Century Gothic"/>
              <a:cs typeface="Century Gothic"/>
              <a:sym typeface="Century Gothic"/>
            </a:endParaRPr>
          </a:p>
        </p:txBody>
      </p:sp>
      <p:sp>
        <p:nvSpPr>
          <p:cNvPr id="20" name="Google Shape;1318;p56">
            <a:extLst>
              <a:ext uri="{FF2B5EF4-FFF2-40B4-BE49-F238E27FC236}">
                <a16:creationId xmlns:a16="http://schemas.microsoft.com/office/drawing/2014/main" id="{9F1DEEFC-87AC-6F9D-15F9-0F662FB5EF20}"/>
              </a:ext>
            </a:extLst>
          </p:cNvPr>
          <p:cNvSpPr/>
          <p:nvPr/>
        </p:nvSpPr>
        <p:spPr>
          <a:xfrm>
            <a:off x="2022689" y="1821409"/>
            <a:ext cx="1404000" cy="289422"/>
          </a:xfrm>
          <a:prstGeom prst="rect">
            <a:avLst/>
          </a:prstGeom>
          <a:noFill/>
          <a:ln>
            <a:noFill/>
          </a:ln>
        </p:spPr>
        <p:txBody>
          <a:bodyPr spcFirstLastPara="1" wrap="square" lIns="0" tIns="45700" rIns="0" bIns="45700" anchor="ctr" anchorCtr="0">
            <a:noAutofit/>
          </a:bodyPr>
          <a:lstStyle/>
          <a:p>
            <a:pPr algn="ctr">
              <a:buClr>
                <a:srgbClr val="000000"/>
              </a:buClr>
              <a:buSzPts val="900"/>
              <a:buFont typeface="Arial"/>
              <a:buNone/>
            </a:pPr>
            <a:r>
              <a:rPr lang="en-US" sz="1000" b="1" kern="0" dirty="0">
                <a:solidFill>
                  <a:srgbClr val="000000"/>
                </a:solidFill>
                <a:ea typeface="Century Gothic"/>
                <a:cs typeface="Century Gothic"/>
                <a:sym typeface="Century Gothic"/>
              </a:rPr>
              <a:t>UPSTREAM</a:t>
            </a:r>
            <a:endParaRPr sz="1000" b="1" kern="0" dirty="0">
              <a:solidFill>
                <a:srgbClr val="000000"/>
              </a:solidFill>
              <a:ea typeface="Century Gothic"/>
              <a:cs typeface="Century Gothic"/>
              <a:sym typeface="Century Gothic"/>
            </a:endParaRPr>
          </a:p>
        </p:txBody>
      </p:sp>
      <p:cxnSp>
        <p:nvCxnSpPr>
          <p:cNvPr id="21" name="Google Shape;1319;p56">
            <a:extLst>
              <a:ext uri="{FF2B5EF4-FFF2-40B4-BE49-F238E27FC236}">
                <a16:creationId xmlns:a16="http://schemas.microsoft.com/office/drawing/2014/main" id="{0D60DB60-2689-118B-0BEC-3F2E4AD387BC}"/>
              </a:ext>
            </a:extLst>
          </p:cNvPr>
          <p:cNvCxnSpPr>
            <a:cxnSpLocks/>
          </p:cNvCxnSpPr>
          <p:nvPr/>
        </p:nvCxnSpPr>
        <p:spPr>
          <a:xfrm>
            <a:off x="3233985" y="1963532"/>
            <a:ext cx="7292959" cy="0"/>
          </a:xfrm>
          <a:prstGeom prst="straightConnector1">
            <a:avLst/>
          </a:prstGeom>
          <a:noFill/>
          <a:ln w="28575" cap="flat" cmpd="sng">
            <a:solidFill>
              <a:srgbClr val="009EE0"/>
            </a:solidFill>
            <a:prstDash val="solid"/>
            <a:miter lim="800000"/>
            <a:headEnd type="arrow" w="med" len="med"/>
            <a:tailEnd type="arrow" w="med" len="med"/>
          </a:ln>
        </p:spPr>
      </p:cxnSp>
      <p:sp>
        <p:nvSpPr>
          <p:cNvPr id="22" name="Google Shape;1324;p56">
            <a:extLst>
              <a:ext uri="{FF2B5EF4-FFF2-40B4-BE49-F238E27FC236}">
                <a16:creationId xmlns:a16="http://schemas.microsoft.com/office/drawing/2014/main" id="{D15E58D2-E5CD-8A69-E87C-1EBFF4D46D40}"/>
              </a:ext>
            </a:extLst>
          </p:cNvPr>
          <p:cNvSpPr/>
          <p:nvPr/>
        </p:nvSpPr>
        <p:spPr>
          <a:xfrm>
            <a:off x="2495985" y="4564596"/>
            <a:ext cx="14760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cs typeface="Arial"/>
                <a:sym typeface="Century Gothic"/>
              </a:rPr>
              <a:t>EXTENDED</a:t>
            </a:r>
            <a:endParaRPr sz="1000" b="1" kern="0" dirty="0">
              <a:solidFill>
                <a:srgbClr val="003C5F"/>
              </a:solidFill>
              <a:cs typeface="Arial"/>
              <a:sym typeface="Arial"/>
            </a:endParaRPr>
          </a:p>
          <a:p>
            <a:pPr algn="ctr">
              <a:buClr>
                <a:srgbClr val="000000"/>
              </a:buClr>
              <a:buSzPts val="1000"/>
              <a:buFont typeface="Arial"/>
              <a:buNone/>
            </a:pPr>
            <a:r>
              <a:rPr lang="en-US" sz="1000" b="1" kern="0" dirty="0">
                <a:solidFill>
                  <a:srgbClr val="003C5F"/>
                </a:solidFill>
                <a:cs typeface="Arial"/>
                <a:sym typeface="Century Gothic"/>
              </a:rPr>
              <a:t>EDI</a:t>
            </a:r>
            <a:endParaRPr sz="1000" b="1" kern="0" dirty="0">
              <a:solidFill>
                <a:srgbClr val="003C5F"/>
              </a:solidFill>
              <a:cs typeface="Arial"/>
              <a:sym typeface="Arial"/>
            </a:endParaRPr>
          </a:p>
        </p:txBody>
      </p:sp>
      <p:sp>
        <p:nvSpPr>
          <p:cNvPr id="23" name="Google Shape;1325;p56">
            <a:extLst>
              <a:ext uri="{FF2B5EF4-FFF2-40B4-BE49-F238E27FC236}">
                <a16:creationId xmlns:a16="http://schemas.microsoft.com/office/drawing/2014/main" id="{87E95A81-0052-0B37-2F02-8C4955E685D8}"/>
              </a:ext>
            </a:extLst>
          </p:cNvPr>
          <p:cNvSpPr/>
          <p:nvPr/>
        </p:nvSpPr>
        <p:spPr>
          <a:xfrm>
            <a:off x="5515029" y="4564596"/>
            <a:ext cx="14760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cs typeface="Arial"/>
                <a:sym typeface="Century Gothic"/>
              </a:rPr>
              <a:t>MULTICHANNEL B2ANY</a:t>
            </a:r>
            <a:endParaRPr sz="1000" b="1" kern="0" dirty="0">
              <a:solidFill>
                <a:srgbClr val="003C5F"/>
              </a:solidFill>
              <a:cs typeface="Arial"/>
              <a:sym typeface="Arial"/>
            </a:endParaRPr>
          </a:p>
          <a:p>
            <a:pPr algn="ctr">
              <a:buClr>
                <a:srgbClr val="000000"/>
              </a:buClr>
              <a:buSzPts val="1000"/>
              <a:buFont typeface="Arial"/>
              <a:buNone/>
            </a:pPr>
            <a:r>
              <a:rPr lang="en-US" sz="1000" b="1" kern="0" dirty="0">
                <a:solidFill>
                  <a:srgbClr val="003C5F"/>
                </a:solidFill>
                <a:cs typeface="Arial"/>
                <a:sym typeface="Century Gothic"/>
              </a:rPr>
              <a:t>CONNECTION</a:t>
            </a:r>
            <a:endParaRPr sz="1000" b="1" kern="0" dirty="0">
              <a:solidFill>
                <a:srgbClr val="003C5F"/>
              </a:solidFill>
              <a:cs typeface="Arial"/>
              <a:sym typeface="Arial"/>
            </a:endParaRPr>
          </a:p>
        </p:txBody>
      </p:sp>
      <p:sp>
        <p:nvSpPr>
          <p:cNvPr id="24" name="Google Shape;1326;p56">
            <a:extLst>
              <a:ext uri="{FF2B5EF4-FFF2-40B4-BE49-F238E27FC236}">
                <a16:creationId xmlns:a16="http://schemas.microsoft.com/office/drawing/2014/main" id="{348F76E7-A459-C8DC-0947-765DA770240F}"/>
              </a:ext>
            </a:extLst>
          </p:cNvPr>
          <p:cNvSpPr/>
          <p:nvPr/>
        </p:nvSpPr>
        <p:spPr>
          <a:xfrm>
            <a:off x="4005507" y="4564596"/>
            <a:ext cx="14760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cs typeface="Arial"/>
                <a:sym typeface="Century Gothic"/>
              </a:rPr>
              <a:t>e-INVOICE &amp;</a:t>
            </a:r>
            <a:endParaRPr sz="1000" b="1" kern="0" dirty="0">
              <a:solidFill>
                <a:srgbClr val="003C5F"/>
              </a:solidFill>
              <a:cs typeface="Arial"/>
              <a:sym typeface="Century Gothic"/>
            </a:endParaRPr>
          </a:p>
          <a:p>
            <a:pPr algn="ctr">
              <a:buClr>
                <a:srgbClr val="000000"/>
              </a:buClr>
              <a:buSzPts val="1000"/>
              <a:buFont typeface="Arial"/>
              <a:buNone/>
            </a:pPr>
            <a:r>
              <a:rPr lang="en-US" sz="1000" b="1" kern="0" dirty="0">
                <a:solidFill>
                  <a:srgbClr val="003C5F"/>
                </a:solidFill>
                <a:cs typeface="Arial"/>
                <a:sym typeface="Century Gothic"/>
              </a:rPr>
              <a:t>B2AUTHORITY</a:t>
            </a:r>
            <a:endParaRPr sz="1000" b="1" kern="0" dirty="0">
              <a:solidFill>
                <a:srgbClr val="003C5F"/>
              </a:solidFill>
              <a:cs typeface="Arial"/>
              <a:sym typeface="Arial"/>
            </a:endParaRPr>
          </a:p>
        </p:txBody>
      </p:sp>
      <p:sp>
        <p:nvSpPr>
          <p:cNvPr id="25" name="Google Shape;1327;p56">
            <a:extLst>
              <a:ext uri="{FF2B5EF4-FFF2-40B4-BE49-F238E27FC236}">
                <a16:creationId xmlns:a16="http://schemas.microsoft.com/office/drawing/2014/main" id="{2501BC52-0BB9-5D82-81DC-D3FA038680A6}"/>
              </a:ext>
            </a:extLst>
          </p:cNvPr>
          <p:cNvSpPr/>
          <p:nvPr/>
        </p:nvSpPr>
        <p:spPr>
          <a:xfrm>
            <a:off x="8534073" y="4564596"/>
            <a:ext cx="14760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cs typeface="Arial"/>
                <a:sym typeface="Century Gothic"/>
              </a:rPr>
              <a:t>DOCUMENT DIGITAL MANAGEMENT</a:t>
            </a:r>
            <a:endParaRPr lang="en-US" sz="1000" b="1" kern="0" dirty="0">
              <a:solidFill>
                <a:srgbClr val="003C5F"/>
              </a:solidFill>
              <a:cs typeface="Arial"/>
              <a:sym typeface="Arial"/>
            </a:endParaRPr>
          </a:p>
        </p:txBody>
      </p:sp>
      <p:sp>
        <p:nvSpPr>
          <p:cNvPr id="26" name="Google Shape;1328;p56">
            <a:extLst>
              <a:ext uri="{FF2B5EF4-FFF2-40B4-BE49-F238E27FC236}">
                <a16:creationId xmlns:a16="http://schemas.microsoft.com/office/drawing/2014/main" id="{DF7D5396-AE7C-B159-2726-F06DB4F0B14D}"/>
              </a:ext>
            </a:extLst>
          </p:cNvPr>
          <p:cNvSpPr/>
          <p:nvPr/>
        </p:nvSpPr>
        <p:spPr>
          <a:xfrm>
            <a:off x="7024551" y="4564596"/>
            <a:ext cx="14760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cs typeface="Arial"/>
                <a:sym typeface="Century Gothic"/>
              </a:rPr>
              <a:t>ON-FIELD</a:t>
            </a:r>
            <a:br>
              <a:rPr lang="en-US" sz="1000" b="1" kern="0" dirty="0">
                <a:solidFill>
                  <a:srgbClr val="003C5F"/>
                </a:solidFill>
                <a:cs typeface="Arial"/>
                <a:sym typeface="Century Gothic"/>
              </a:rPr>
            </a:br>
            <a:r>
              <a:rPr lang="en-US" sz="1000" b="1" kern="0" dirty="0">
                <a:solidFill>
                  <a:srgbClr val="003C5F"/>
                </a:solidFill>
                <a:cs typeface="Arial"/>
                <a:sym typeface="Century Gothic"/>
              </a:rPr>
              <a:t>INTEGRATION</a:t>
            </a:r>
          </a:p>
        </p:txBody>
      </p:sp>
      <p:sp>
        <p:nvSpPr>
          <p:cNvPr id="27" name="Google Shape;1329;p56">
            <a:extLst>
              <a:ext uri="{FF2B5EF4-FFF2-40B4-BE49-F238E27FC236}">
                <a16:creationId xmlns:a16="http://schemas.microsoft.com/office/drawing/2014/main" id="{768E8F84-DCF9-A465-51CC-03FE9EC74D10}"/>
              </a:ext>
            </a:extLst>
          </p:cNvPr>
          <p:cNvSpPr/>
          <p:nvPr/>
        </p:nvSpPr>
        <p:spPr>
          <a:xfrm>
            <a:off x="2506426" y="5515384"/>
            <a:ext cx="2196000" cy="462215"/>
          </a:xfrm>
          <a:prstGeom prst="roundRect">
            <a:avLst>
              <a:gd name="adj" fmla="val 14168"/>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3C5F"/>
                </a:solidFill>
                <a:effectLst/>
                <a:uLnTx/>
                <a:uFillTx/>
                <a:cs typeface="Arial"/>
                <a:sym typeface="Century Gothic"/>
              </a:rPr>
              <a:t>VENDOR MANAGEMENT</a:t>
            </a:r>
            <a:br>
              <a:rPr kumimoji="0" lang="en-US" sz="1000" b="1" i="0" u="none" strike="noStrike" kern="0" cap="none" spc="0" normalizeH="0" baseline="0" noProof="0" dirty="0">
                <a:ln>
                  <a:noFill/>
                </a:ln>
                <a:solidFill>
                  <a:srgbClr val="003C5F"/>
                </a:solidFill>
                <a:effectLst/>
                <a:uLnTx/>
                <a:uFillTx/>
                <a:cs typeface="Arial"/>
                <a:sym typeface="Century Gothic"/>
              </a:rPr>
            </a:br>
            <a:r>
              <a:rPr kumimoji="0" lang="en-US" sz="800" b="1" i="0" u="none" strike="noStrike" kern="0" cap="none" spc="0" normalizeH="0" baseline="0" noProof="0" dirty="0">
                <a:ln>
                  <a:noFill/>
                </a:ln>
                <a:solidFill>
                  <a:srgbClr val="003C5F"/>
                </a:solidFill>
                <a:effectLst/>
                <a:uLnTx/>
                <a:uFillTx/>
                <a:cs typeface="Arial"/>
                <a:sym typeface="Century Gothic"/>
              </a:rPr>
              <a:t>(PRE-FEED – RISK MANAGEMENT</a:t>
            </a:r>
            <a:br>
              <a:rPr kumimoji="0" lang="en-US" sz="800" b="1" i="0" u="none" strike="noStrike" kern="0" cap="none" spc="0" normalizeH="0" baseline="0" noProof="0" dirty="0">
                <a:ln>
                  <a:noFill/>
                </a:ln>
                <a:solidFill>
                  <a:srgbClr val="003C5F"/>
                </a:solidFill>
                <a:effectLst/>
                <a:uLnTx/>
                <a:uFillTx/>
                <a:cs typeface="Arial"/>
                <a:sym typeface="Century Gothic"/>
              </a:rPr>
            </a:br>
            <a:r>
              <a:rPr kumimoji="0" lang="en-US" sz="800" b="1" i="0" u="none" strike="noStrike" kern="0" cap="none" spc="0" normalizeH="0" baseline="0" noProof="0" dirty="0">
                <a:ln>
                  <a:noFill/>
                </a:ln>
                <a:solidFill>
                  <a:srgbClr val="003C5F"/>
                </a:solidFill>
                <a:effectLst/>
                <a:uLnTx/>
                <a:uFillTx/>
                <a:cs typeface="Arial"/>
                <a:sym typeface="Century Gothic"/>
              </a:rPr>
              <a:t>– PERFORMANCES</a:t>
            </a:r>
            <a:r>
              <a:rPr kumimoji="0" lang="en-US" sz="900" b="1" i="0" u="none" strike="noStrike" kern="0" cap="none" spc="0" normalizeH="0" baseline="0" noProof="0" dirty="0">
                <a:ln>
                  <a:noFill/>
                </a:ln>
                <a:solidFill>
                  <a:srgbClr val="003C5F"/>
                </a:solidFill>
                <a:effectLst/>
                <a:uLnTx/>
                <a:uFillTx/>
                <a:cs typeface="Arial"/>
                <a:sym typeface="Century Gothic"/>
              </a:rPr>
              <a:t>)</a:t>
            </a:r>
          </a:p>
        </p:txBody>
      </p:sp>
      <p:sp>
        <p:nvSpPr>
          <p:cNvPr id="28" name="Google Shape;1330;p56">
            <a:extLst>
              <a:ext uri="{FF2B5EF4-FFF2-40B4-BE49-F238E27FC236}">
                <a16:creationId xmlns:a16="http://schemas.microsoft.com/office/drawing/2014/main" id="{EE00D36F-D755-068D-6EEB-CBEDD4371F74}"/>
              </a:ext>
            </a:extLst>
          </p:cNvPr>
          <p:cNvSpPr/>
          <p:nvPr/>
        </p:nvSpPr>
        <p:spPr>
          <a:xfrm>
            <a:off x="4784532" y="5515384"/>
            <a:ext cx="2196000" cy="462215"/>
          </a:xfrm>
          <a:prstGeom prst="roundRect">
            <a:avLst>
              <a:gd name="adj" fmla="val 13934"/>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3C5F"/>
                </a:solidFill>
                <a:effectLst/>
                <a:uLnTx/>
                <a:uFillTx/>
                <a:cs typeface="Arial"/>
                <a:sym typeface="Century Gothic"/>
              </a:rPr>
              <a:t>AI-DRIVEN CONTRACT MANAGEMENT</a:t>
            </a:r>
            <a:endParaRPr kumimoji="0" sz="1000" b="1" i="0" u="none" strike="noStrike" kern="0" cap="none" spc="0" normalizeH="0" baseline="0" noProof="0" dirty="0">
              <a:ln>
                <a:noFill/>
              </a:ln>
              <a:solidFill>
                <a:srgbClr val="003C5F"/>
              </a:solidFill>
              <a:effectLst/>
              <a:uLnTx/>
              <a:uFillTx/>
              <a:cs typeface="Arial"/>
              <a:sym typeface="Century Gothic"/>
            </a:endParaRPr>
          </a:p>
        </p:txBody>
      </p:sp>
      <p:sp>
        <p:nvSpPr>
          <p:cNvPr id="29" name="Google Shape;1331;p56">
            <a:extLst>
              <a:ext uri="{FF2B5EF4-FFF2-40B4-BE49-F238E27FC236}">
                <a16:creationId xmlns:a16="http://schemas.microsoft.com/office/drawing/2014/main" id="{C7D8C800-7A2E-068B-08F3-1621386EEBC2}"/>
              </a:ext>
            </a:extLst>
          </p:cNvPr>
          <p:cNvSpPr/>
          <p:nvPr/>
        </p:nvSpPr>
        <p:spPr>
          <a:xfrm>
            <a:off x="9340744" y="5515384"/>
            <a:ext cx="2196000" cy="462215"/>
          </a:xfrm>
          <a:prstGeom prst="roundRect">
            <a:avLst>
              <a:gd name="adj" fmla="val 14762"/>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3C5F"/>
                </a:solidFill>
                <a:effectLst/>
                <a:uLnTx/>
                <a:uFillTx/>
                <a:cs typeface="Arial"/>
                <a:sym typeface="Century Gothic"/>
              </a:rPr>
              <a:t>END-TO-END TRACEABILITY </a:t>
            </a:r>
            <a:br>
              <a:rPr kumimoji="0" lang="en-US" sz="1000" b="1" i="0" u="none" strike="noStrike" kern="0" cap="none" spc="0" normalizeH="0" baseline="0" noProof="0" dirty="0">
                <a:ln>
                  <a:noFill/>
                </a:ln>
                <a:solidFill>
                  <a:srgbClr val="003C5F"/>
                </a:solidFill>
                <a:effectLst/>
                <a:uLnTx/>
                <a:uFillTx/>
                <a:cs typeface="Arial"/>
                <a:sym typeface="Century Gothic"/>
              </a:rPr>
            </a:br>
            <a:r>
              <a:rPr kumimoji="0" lang="en-US" sz="1000" b="1" i="0" u="none" strike="noStrike" kern="0" cap="none" spc="0" normalizeH="0" baseline="0" noProof="0" dirty="0">
                <a:ln>
                  <a:noFill/>
                </a:ln>
                <a:solidFill>
                  <a:srgbClr val="003C5F"/>
                </a:solidFill>
                <a:effectLst/>
                <a:uLnTx/>
                <a:uFillTx/>
                <a:cs typeface="Arial"/>
                <a:sym typeface="Century Gothic"/>
              </a:rPr>
              <a:t>AND DIGITAL PRODUCT PASSPORT</a:t>
            </a:r>
          </a:p>
        </p:txBody>
      </p:sp>
      <p:sp>
        <p:nvSpPr>
          <p:cNvPr id="30" name="Google Shape;1332;p56">
            <a:extLst>
              <a:ext uri="{FF2B5EF4-FFF2-40B4-BE49-F238E27FC236}">
                <a16:creationId xmlns:a16="http://schemas.microsoft.com/office/drawing/2014/main" id="{117FFCD5-A2F3-7498-1CCA-EA122021E53F}"/>
              </a:ext>
            </a:extLst>
          </p:cNvPr>
          <p:cNvSpPr/>
          <p:nvPr/>
        </p:nvSpPr>
        <p:spPr>
          <a:xfrm>
            <a:off x="7062638" y="5515384"/>
            <a:ext cx="2196000" cy="462215"/>
          </a:xfrm>
          <a:prstGeom prst="roundRect">
            <a:avLst>
              <a:gd name="adj" fmla="val 11507"/>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3C5F"/>
                </a:solidFill>
                <a:effectLst/>
                <a:uLnTx/>
                <a:uFillTx/>
                <a:cs typeface="Arial"/>
                <a:sym typeface="Century Gothic"/>
              </a:rPr>
              <a:t>DIGITAL DELIVERY </a:t>
            </a:r>
            <a:br>
              <a:rPr kumimoji="0" lang="en-US" sz="1000" b="1" i="0" u="none" strike="noStrike" kern="0" cap="none" spc="0" normalizeH="0" baseline="0" noProof="0" dirty="0">
                <a:ln>
                  <a:noFill/>
                </a:ln>
                <a:solidFill>
                  <a:srgbClr val="003C5F"/>
                </a:solidFill>
                <a:effectLst/>
                <a:uLnTx/>
                <a:uFillTx/>
                <a:cs typeface="Arial"/>
                <a:sym typeface="Century Gothic"/>
              </a:rPr>
            </a:br>
            <a:r>
              <a:rPr kumimoji="0" lang="en-US" sz="800" b="1" i="0" u="none" strike="noStrike" kern="0" cap="none" spc="0" normalizeH="0" baseline="0" noProof="0" dirty="0">
                <a:ln>
                  <a:noFill/>
                </a:ln>
                <a:solidFill>
                  <a:srgbClr val="003C5F"/>
                </a:solidFill>
                <a:effectLst/>
                <a:uLnTx/>
                <a:uFillTx/>
                <a:cs typeface="Arial"/>
                <a:sym typeface="Century Gothic"/>
              </a:rPr>
              <a:t>(e-CMR/e-CUSTOMS/</a:t>
            </a:r>
            <a:r>
              <a:rPr kumimoji="0" lang="en-US" sz="800" b="1" i="0" u="none" strike="noStrike" kern="0" cap="none" spc="0" normalizeH="0" baseline="0" noProof="0" dirty="0" err="1">
                <a:ln>
                  <a:noFill/>
                </a:ln>
                <a:solidFill>
                  <a:srgbClr val="003C5F"/>
                </a:solidFill>
                <a:effectLst/>
                <a:uLnTx/>
                <a:uFillTx/>
                <a:cs typeface="Arial"/>
                <a:sym typeface="Century Gothic"/>
              </a:rPr>
              <a:t>eFTI</a:t>
            </a:r>
            <a:r>
              <a:rPr kumimoji="0" lang="en-US" sz="800" b="1" i="0" u="none" strike="noStrike" kern="0" cap="none" spc="0" normalizeH="0" baseline="0" noProof="0" dirty="0">
                <a:ln>
                  <a:noFill/>
                </a:ln>
                <a:solidFill>
                  <a:srgbClr val="003C5F"/>
                </a:solidFill>
                <a:effectLst/>
                <a:uLnTx/>
                <a:uFillTx/>
                <a:cs typeface="Arial"/>
                <a:sym typeface="Century Gothic"/>
              </a:rPr>
              <a:t>)</a:t>
            </a:r>
            <a:endParaRPr kumimoji="0" sz="1000" b="1" i="0" u="none" strike="noStrike" kern="0" cap="none" spc="0" normalizeH="0" baseline="0" noProof="0" dirty="0">
              <a:ln>
                <a:noFill/>
              </a:ln>
              <a:solidFill>
                <a:srgbClr val="003C5F"/>
              </a:solidFill>
              <a:effectLst/>
              <a:uLnTx/>
              <a:uFillTx/>
              <a:cs typeface="Arial"/>
              <a:sym typeface="Century Gothic"/>
            </a:endParaRPr>
          </a:p>
        </p:txBody>
      </p:sp>
      <p:sp>
        <p:nvSpPr>
          <p:cNvPr id="31" name="Google Shape;1333;p56">
            <a:extLst>
              <a:ext uri="{FF2B5EF4-FFF2-40B4-BE49-F238E27FC236}">
                <a16:creationId xmlns:a16="http://schemas.microsoft.com/office/drawing/2014/main" id="{E27175E6-0A52-E0D1-EAC9-8C97910FA8A1}"/>
              </a:ext>
            </a:extLst>
          </p:cNvPr>
          <p:cNvSpPr/>
          <p:nvPr/>
        </p:nvSpPr>
        <p:spPr>
          <a:xfrm>
            <a:off x="10060744" y="4564596"/>
            <a:ext cx="1476000" cy="360000"/>
          </a:xfrm>
          <a:prstGeom prst="roundRect">
            <a:avLst>
              <a:gd name="adj" fmla="val 16667"/>
            </a:avLst>
          </a:prstGeom>
          <a:solidFill>
            <a:srgbClr val="DFF3FF"/>
          </a:solidFill>
          <a:ln>
            <a:noFill/>
          </a:ln>
        </p:spPr>
        <p:txBody>
          <a:bodyPr spcFirstLastPara="1" wrap="square" lIns="0" tIns="0" rIns="0" bIns="0" anchor="ctr" anchorCtr="0">
            <a:noAutofit/>
          </a:bodyPr>
          <a:lstStyle/>
          <a:p>
            <a:pPr algn="ctr">
              <a:buClr>
                <a:srgbClr val="000000"/>
              </a:buClr>
              <a:buSzPts val="1000"/>
              <a:buFont typeface="Arial"/>
              <a:buNone/>
            </a:pPr>
            <a:r>
              <a:rPr lang="en-US" sz="1000" b="1" kern="0" dirty="0">
                <a:solidFill>
                  <a:srgbClr val="003C5F"/>
                </a:solidFill>
                <a:cs typeface="Arial"/>
                <a:sym typeface="Century Gothic"/>
              </a:rPr>
              <a:t>VERTICAL</a:t>
            </a:r>
            <a:endParaRPr lang="en-US" sz="1000" b="1" kern="0" dirty="0">
              <a:solidFill>
                <a:srgbClr val="003C5F"/>
              </a:solidFill>
              <a:cs typeface="Arial"/>
              <a:sym typeface="Arial"/>
            </a:endParaRPr>
          </a:p>
          <a:p>
            <a:pPr algn="ctr">
              <a:buClr>
                <a:srgbClr val="000000"/>
              </a:buClr>
              <a:buSzPts val="1000"/>
              <a:buFont typeface="Arial"/>
              <a:buNone/>
            </a:pPr>
            <a:r>
              <a:rPr lang="en-US" sz="1000" b="1" kern="0" dirty="0">
                <a:solidFill>
                  <a:srgbClr val="003C5F"/>
                </a:solidFill>
                <a:cs typeface="Arial"/>
                <a:sym typeface="Century Gothic"/>
              </a:rPr>
              <a:t>HUBS</a:t>
            </a:r>
          </a:p>
        </p:txBody>
      </p:sp>
      <p:grpSp>
        <p:nvGrpSpPr>
          <p:cNvPr id="32" name="Gruppo 59">
            <a:extLst>
              <a:ext uri="{FF2B5EF4-FFF2-40B4-BE49-F238E27FC236}">
                <a16:creationId xmlns:a16="http://schemas.microsoft.com/office/drawing/2014/main" id="{F45347B3-E472-FC8E-BEA8-AD5A7CF060A1}"/>
              </a:ext>
            </a:extLst>
          </p:cNvPr>
          <p:cNvGrpSpPr/>
          <p:nvPr/>
        </p:nvGrpSpPr>
        <p:grpSpPr>
          <a:xfrm>
            <a:off x="231678" y="3302659"/>
            <a:ext cx="1866946" cy="1910999"/>
            <a:chOff x="553613" y="3116003"/>
            <a:chExt cx="1866946" cy="1910999"/>
          </a:xfrm>
        </p:grpSpPr>
        <p:sp>
          <p:nvSpPr>
            <p:cNvPr id="33" name="Rettangolo con angoli arrotondati 5">
              <a:extLst>
                <a:ext uri="{FF2B5EF4-FFF2-40B4-BE49-F238E27FC236}">
                  <a16:creationId xmlns:a16="http://schemas.microsoft.com/office/drawing/2014/main" id="{5C065758-5A55-AD0F-1BB2-16233A7EE6ED}"/>
                </a:ext>
              </a:extLst>
            </p:cNvPr>
            <p:cNvSpPr/>
            <p:nvPr/>
          </p:nvSpPr>
          <p:spPr>
            <a:xfrm>
              <a:off x="553613" y="3116003"/>
              <a:ext cx="1866946" cy="1910999"/>
            </a:xfrm>
            <a:prstGeom prst="roundRect">
              <a:avLst>
                <a:gd name="adj" fmla="val 9843"/>
              </a:avLst>
            </a:prstGeom>
            <a:solidFill>
              <a:schemeClr val="bg1">
                <a:alpha val="30000"/>
              </a:schemeClr>
            </a:solidFill>
            <a:ln w="9525" cap="flat" cmpd="sng" algn="ctr">
              <a:solidFill>
                <a:srgbClr val="F6F6F6">
                  <a:shade val="95000"/>
                  <a:satMod val="105000"/>
                </a:srgbClr>
              </a:solidFill>
              <a:prstDash val="solid"/>
            </a:ln>
            <a:effectLst>
              <a:outerShdw blurRad="40000" dist="20000" dir="5400000" rotWithShape="0">
                <a:srgbClr val="000000">
                  <a:alpha val="38000"/>
                </a:srgbClr>
              </a:outerShdw>
            </a:effectLst>
          </p:spPr>
          <p:txBody>
            <a:bodyPr rtlCol="0" anchor="t"/>
            <a:lstStyle/>
            <a:p>
              <a:pPr marL="0" marR="0" lvl="0" indent="0" algn="ctr" defTabSz="914400" eaLnBrk="1" fontAlgn="auto" latinLnBrk="0" hangingPunct="1">
                <a:lnSpc>
                  <a:spcPts val="700"/>
                </a:lnSpc>
                <a:spcBef>
                  <a:spcPts val="0"/>
                </a:spcBef>
                <a:spcAft>
                  <a:spcPts val="0"/>
                </a:spcAft>
                <a:buClr>
                  <a:srgbClr val="000000"/>
                </a:buClr>
                <a:buSzTx/>
                <a:buFont typeface="Arial"/>
                <a:buNone/>
                <a:tabLst/>
                <a:defRPr/>
              </a:pPr>
              <a:endParaRPr kumimoji="0" lang="it-IT" sz="1000" b="1" i="0" u="none" strike="noStrike" kern="0" cap="none" spc="300" normalizeH="0" baseline="0" noProof="0" dirty="0">
                <a:ln>
                  <a:noFill/>
                </a:ln>
                <a:solidFill>
                  <a:srgbClr val="003C5F"/>
                </a:solidFill>
                <a:effectLst/>
                <a:uLnTx/>
                <a:uFillTx/>
                <a:latin typeface="Arial"/>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300" normalizeH="0" baseline="0" noProof="0" dirty="0">
                  <a:ln>
                    <a:noFill/>
                  </a:ln>
                  <a:solidFill>
                    <a:srgbClr val="003C5F"/>
                  </a:solidFill>
                  <a:effectLst/>
                  <a:uLnTx/>
                  <a:uFillTx/>
                  <a:latin typeface="Arial"/>
                  <a:ea typeface="+mn-ea"/>
                  <a:cs typeface="+mn-cs"/>
                  <a:sym typeface="Arial"/>
                </a:rPr>
                <a:t>LEGENDE</a:t>
              </a:r>
            </a:p>
          </p:txBody>
        </p:sp>
        <p:grpSp>
          <p:nvGrpSpPr>
            <p:cNvPr id="34" name="Gruppo 58">
              <a:extLst>
                <a:ext uri="{FF2B5EF4-FFF2-40B4-BE49-F238E27FC236}">
                  <a16:creationId xmlns:a16="http://schemas.microsoft.com/office/drawing/2014/main" id="{4110721D-C8E5-9BDC-2045-26C8B77665EC}"/>
                </a:ext>
              </a:extLst>
            </p:cNvPr>
            <p:cNvGrpSpPr/>
            <p:nvPr/>
          </p:nvGrpSpPr>
          <p:grpSpPr>
            <a:xfrm>
              <a:off x="680756" y="3566291"/>
              <a:ext cx="1612661" cy="1316426"/>
              <a:chOff x="695739" y="3566291"/>
              <a:chExt cx="1612661" cy="1316426"/>
            </a:xfrm>
          </p:grpSpPr>
          <p:sp>
            <p:nvSpPr>
              <p:cNvPr id="35" name="Google Shape;1320;p56">
                <a:extLst>
                  <a:ext uri="{FF2B5EF4-FFF2-40B4-BE49-F238E27FC236}">
                    <a16:creationId xmlns:a16="http://schemas.microsoft.com/office/drawing/2014/main" id="{11DF88BA-EBA5-6E78-4F26-E69B8984CDF5}"/>
                  </a:ext>
                </a:extLst>
              </p:cNvPr>
              <p:cNvSpPr/>
              <p:nvPr/>
            </p:nvSpPr>
            <p:spPr>
              <a:xfrm>
                <a:off x="695739" y="3566291"/>
                <a:ext cx="1612661" cy="288482"/>
              </a:xfrm>
              <a:prstGeom prst="rect">
                <a:avLst/>
              </a:prstGeom>
              <a:solidFill>
                <a:srgbClr val="FFFFFF"/>
              </a:solidFill>
              <a:ln w="19050">
                <a:solidFill>
                  <a:srgbClr val="0A71B3">
                    <a:lumMod val="75000"/>
                  </a:srgbClr>
                </a:solidFill>
              </a:ln>
            </p:spPr>
            <p:txBody>
              <a:bodyPr spcFirstLastPara="1" wrap="square" lIns="91425" tIns="45700" rIns="91425" bIns="45700" anchor="ctr"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900" b="1" i="0" u="none" strike="noStrike" kern="0" cap="none" spc="0" normalizeH="0" baseline="0" noProof="0" dirty="0">
                    <a:ln>
                      <a:noFill/>
                    </a:ln>
                    <a:solidFill>
                      <a:srgbClr val="0A71B3">
                        <a:lumMod val="75000"/>
                      </a:srgbClr>
                    </a:solidFill>
                    <a:effectLst/>
                    <a:uLnTx/>
                    <a:uFillTx/>
                    <a:ea typeface="Century Gothic"/>
                    <a:cs typeface="Century Gothic"/>
                    <a:sym typeface="Century Gothic"/>
                  </a:rPr>
                  <a:t>SUITEN</a:t>
                </a:r>
                <a:endParaRPr kumimoji="0" sz="800" b="1" i="0" u="none" strike="noStrike" kern="0" cap="none" spc="0" normalizeH="0" baseline="0" noProof="0" dirty="0">
                  <a:ln>
                    <a:noFill/>
                  </a:ln>
                  <a:solidFill>
                    <a:srgbClr val="0A71B3">
                      <a:lumMod val="75000"/>
                    </a:srgbClr>
                  </a:solidFill>
                  <a:effectLst/>
                  <a:uLnTx/>
                  <a:uFillTx/>
                  <a:ea typeface="Century Gothic"/>
                  <a:cs typeface="Century Gothic"/>
                  <a:sym typeface="Century Gothic"/>
                </a:endParaRPr>
              </a:p>
            </p:txBody>
          </p:sp>
          <p:sp>
            <p:nvSpPr>
              <p:cNvPr id="36" name="Google Shape;1321;p56">
                <a:extLst>
                  <a:ext uri="{FF2B5EF4-FFF2-40B4-BE49-F238E27FC236}">
                    <a16:creationId xmlns:a16="http://schemas.microsoft.com/office/drawing/2014/main" id="{220FA47E-D264-A37C-CBA2-96B72118CF93}"/>
                  </a:ext>
                </a:extLst>
              </p:cNvPr>
              <p:cNvSpPr/>
              <p:nvPr/>
            </p:nvSpPr>
            <p:spPr>
              <a:xfrm>
                <a:off x="695739" y="3908939"/>
                <a:ext cx="1612661" cy="288482"/>
              </a:xfrm>
              <a:prstGeom prst="rect">
                <a:avLst/>
              </a:prstGeom>
              <a:solidFill>
                <a:srgbClr val="C5EDFF"/>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800" b="1" i="0" u="none" strike="noStrike" kern="0" cap="none" spc="0" normalizeH="0" baseline="0" noProof="0" dirty="0">
                    <a:ln>
                      <a:noFill/>
                    </a:ln>
                    <a:solidFill>
                      <a:srgbClr val="003C5F"/>
                    </a:solidFill>
                    <a:effectLst/>
                    <a:uLnTx/>
                    <a:uFillTx/>
                    <a:ea typeface="Century Gothic"/>
                    <a:cs typeface="Century Gothic"/>
                    <a:sym typeface="Century Gothic"/>
                  </a:rPr>
                  <a:t>VERTIKALE LÖSUNG</a:t>
                </a:r>
                <a:endParaRPr kumimoji="0" sz="8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7" name="Google Shape;1322;p56">
                <a:extLst>
                  <a:ext uri="{FF2B5EF4-FFF2-40B4-BE49-F238E27FC236}">
                    <a16:creationId xmlns:a16="http://schemas.microsoft.com/office/drawing/2014/main" id="{F1DD7E47-BB96-1BBC-2885-E967EE3AB525}"/>
                  </a:ext>
                </a:extLst>
              </p:cNvPr>
              <p:cNvSpPr/>
              <p:nvPr/>
            </p:nvSpPr>
            <p:spPr>
              <a:xfrm>
                <a:off x="695739" y="4594235"/>
                <a:ext cx="1612661" cy="288482"/>
              </a:xfrm>
              <a:prstGeom prst="rect">
                <a:avLst/>
              </a:prstGeom>
              <a:solidFill>
                <a:srgbClr val="3ABDCF"/>
              </a:solidFill>
              <a:ln>
                <a:noFill/>
              </a:ln>
            </p:spPr>
            <p:txBody>
              <a:bodyPr spcFirstLastPara="1" wrap="square" lIns="0" tIns="45700" rIns="0" bIns="45700" anchor="ctr" anchorCtr="0">
                <a:noAutofit/>
              </a:bodyPr>
              <a:lstStyle/>
              <a:p>
                <a:pPr marL="0" marR="0" lvl="0" indent="0" algn="ctr" defTabSz="914400" eaLnBrk="1" fontAlgn="auto" latinLnBrk="0" hangingPunct="1">
                  <a:lnSpc>
                    <a:spcPct val="90000"/>
                  </a:lnSpc>
                  <a:spcBef>
                    <a:spcPts val="0"/>
                  </a:spcBef>
                  <a:spcAft>
                    <a:spcPts val="0"/>
                  </a:spcAft>
                  <a:buClr>
                    <a:srgbClr val="000000"/>
                  </a:buClr>
                  <a:buSzPts val="900"/>
                  <a:buFont typeface="Arial"/>
                  <a:buNone/>
                  <a:tabLst/>
                  <a:defRPr/>
                </a:pPr>
                <a:r>
                  <a:rPr kumimoji="0" lang="en-US" sz="800" b="1" i="0" u="none" strike="noStrike" kern="0" cap="none" spc="0" normalizeH="0" baseline="0" noProof="0" dirty="0">
                    <a:ln>
                      <a:noFill/>
                    </a:ln>
                    <a:solidFill>
                      <a:srgbClr val="FFFFFF"/>
                    </a:solidFill>
                    <a:effectLst/>
                    <a:uLnTx/>
                    <a:uFillTx/>
                    <a:ea typeface="Century Gothic"/>
                    <a:cs typeface="Century Gothic"/>
                    <a:sym typeface="Century Gothic"/>
                  </a:rPr>
                  <a:t>TECH ADD-ON</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8" name="Google Shape;1334;p56">
                <a:extLst>
                  <a:ext uri="{FF2B5EF4-FFF2-40B4-BE49-F238E27FC236}">
                    <a16:creationId xmlns:a16="http://schemas.microsoft.com/office/drawing/2014/main" id="{C990B5DB-9731-AA26-5066-E2021B6C6A57}"/>
                  </a:ext>
                </a:extLst>
              </p:cNvPr>
              <p:cNvSpPr/>
              <p:nvPr/>
            </p:nvSpPr>
            <p:spPr>
              <a:xfrm>
                <a:off x="695739" y="4251587"/>
                <a:ext cx="1612661" cy="28848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800" b="1" i="0" u="none" strike="noStrike" kern="0" cap="none" spc="0" normalizeH="0" baseline="0" noProof="0" dirty="0">
                    <a:ln>
                      <a:noFill/>
                    </a:ln>
                    <a:solidFill>
                      <a:srgbClr val="003C5F"/>
                    </a:solidFill>
                    <a:effectLst/>
                    <a:uLnTx/>
                    <a:uFillTx/>
                    <a:ea typeface="Century Gothic"/>
                    <a:cs typeface="Century Gothic"/>
                    <a:sym typeface="Century Gothic"/>
                  </a:rPr>
                  <a:t>ÜBERGREIFENDE MODULE</a:t>
                </a:r>
                <a:endParaRPr kumimoji="0" sz="8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grpSp>
      </p:grpSp>
      <p:grpSp>
        <p:nvGrpSpPr>
          <p:cNvPr id="39" name="Gruppo 68">
            <a:extLst>
              <a:ext uri="{FF2B5EF4-FFF2-40B4-BE49-F238E27FC236}">
                <a16:creationId xmlns:a16="http://schemas.microsoft.com/office/drawing/2014/main" id="{8559C240-0039-41BB-2E88-8E560DDED85F}"/>
              </a:ext>
            </a:extLst>
          </p:cNvPr>
          <p:cNvGrpSpPr/>
          <p:nvPr/>
        </p:nvGrpSpPr>
        <p:grpSpPr>
          <a:xfrm>
            <a:off x="2411070" y="2110831"/>
            <a:ext cx="2232000" cy="1977817"/>
            <a:chOff x="2411070" y="1908706"/>
            <a:chExt cx="2232000" cy="1977817"/>
          </a:xfrm>
        </p:grpSpPr>
        <p:sp>
          <p:nvSpPr>
            <p:cNvPr id="40" name="Google Shape;1295;p56">
              <a:extLst>
                <a:ext uri="{FF2B5EF4-FFF2-40B4-BE49-F238E27FC236}">
                  <a16:creationId xmlns:a16="http://schemas.microsoft.com/office/drawing/2014/main" id="{3B4AC49A-3C41-C84B-F3C4-42A35B269BF4}"/>
                </a:ext>
              </a:extLst>
            </p:cNvPr>
            <p:cNvSpPr/>
            <p:nvPr/>
          </p:nvSpPr>
          <p:spPr>
            <a:xfrm>
              <a:off x="2453920" y="1908706"/>
              <a:ext cx="2146301" cy="1977817"/>
            </a:xfrm>
            <a:prstGeom prst="rect">
              <a:avLst/>
            </a:prstGeom>
            <a:noFill/>
            <a:ln>
              <a:noFill/>
            </a:ln>
          </p:spPr>
          <p:txBody>
            <a:bodyPr spcFirstLastPara="1" wrap="square" lIns="91425" tIns="45700" rIns="91425" bIns="457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3C5F"/>
                  </a:solidFill>
                  <a:effectLst/>
                  <a:uLnTx/>
                  <a:uFillTx/>
                  <a:ea typeface="Century Gothic"/>
                  <a:cs typeface="Century Gothic"/>
                  <a:sym typeface="Century Gothic"/>
                </a:rPr>
                <a:t>SRM</a:t>
              </a:r>
              <a:endParaRPr kumimoji="0" sz="14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1" name="Rettangolo con angoli arrotondati 51">
              <a:extLst>
                <a:ext uri="{FF2B5EF4-FFF2-40B4-BE49-F238E27FC236}">
                  <a16:creationId xmlns:a16="http://schemas.microsoft.com/office/drawing/2014/main" id="{AF8AABFC-3BBE-0253-53D3-26DAC36008B9}"/>
                </a:ext>
              </a:extLst>
            </p:cNvPr>
            <p:cNvSpPr/>
            <p:nvPr/>
          </p:nvSpPr>
          <p:spPr>
            <a:xfrm>
              <a:off x="2411070" y="1908706"/>
              <a:ext cx="2232000" cy="1977817"/>
            </a:xfrm>
            <a:prstGeom prst="roundRect">
              <a:avLst>
                <a:gd name="adj" fmla="val 3201"/>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2" name="Gruppo 69">
            <a:extLst>
              <a:ext uri="{FF2B5EF4-FFF2-40B4-BE49-F238E27FC236}">
                <a16:creationId xmlns:a16="http://schemas.microsoft.com/office/drawing/2014/main" id="{0181263C-1536-692D-DA0A-FC3CF84BE3F1}"/>
              </a:ext>
            </a:extLst>
          </p:cNvPr>
          <p:cNvGrpSpPr/>
          <p:nvPr/>
        </p:nvGrpSpPr>
        <p:grpSpPr>
          <a:xfrm>
            <a:off x="4740176" y="2110831"/>
            <a:ext cx="2232000" cy="1983208"/>
            <a:chOff x="4740176" y="1908706"/>
            <a:chExt cx="2232000" cy="1983208"/>
          </a:xfrm>
        </p:grpSpPr>
        <p:sp>
          <p:nvSpPr>
            <p:cNvPr id="43" name="Google Shape;1292;p56">
              <a:extLst>
                <a:ext uri="{FF2B5EF4-FFF2-40B4-BE49-F238E27FC236}">
                  <a16:creationId xmlns:a16="http://schemas.microsoft.com/office/drawing/2014/main" id="{5B810980-B69C-2F76-D471-4F1E10E23CCD}"/>
                </a:ext>
              </a:extLst>
            </p:cNvPr>
            <p:cNvSpPr/>
            <p:nvPr/>
          </p:nvSpPr>
          <p:spPr>
            <a:xfrm>
              <a:off x="4784876" y="1908706"/>
              <a:ext cx="2142600" cy="1977817"/>
            </a:xfrm>
            <a:prstGeom prst="rect">
              <a:avLst/>
            </a:prstGeom>
            <a:noFill/>
            <a:ln>
              <a:noFill/>
            </a:ln>
          </p:spPr>
          <p:txBody>
            <a:bodyPr spcFirstLastPara="1" wrap="square" lIns="36000" tIns="45700" rIns="36000" bIns="457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3C5F"/>
                  </a:solidFill>
                  <a:effectLst/>
                  <a:uLnTx/>
                  <a:uFillTx/>
                  <a:ea typeface="Century Gothic"/>
                  <a:cs typeface="Century Gothic"/>
                  <a:sym typeface="Century Gothic"/>
                </a:rPr>
                <a:t> MAKE</a:t>
              </a:r>
              <a:endParaRPr kumimoji="0" sz="14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4" name="Rettangolo con angoli arrotondati 52">
              <a:extLst>
                <a:ext uri="{FF2B5EF4-FFF2-40B4-BE49-F238E27FC236}">
                  <a16:creationId xmlns:a16="http://schemas.microsoft.com/office/drawing/2014/main" id="{F3B273DA-88AA-076A-3990-02C180D594B9}"/>
                </a:ext>
              </a:extLst>
            </p:cNvPr>
            <p:cNvSpPr/>
            <p:nvPr/>
          </p:nvSpPr>
          <p:spPr>
            <a:xfrm>
              <a:off x="4740176" y="1914097"/>
              <a:ext cx="2232000" cy="1977817"/>
            </a:xfrm>
            <a:prstGeom prst="roundRect">
              <a:avLst>
                <a:gd name="adj" fmla="val 3201"/>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5" name="Gruppo 70">
            <a:extLst>
              <a:ext uri="{FF2B5EF4-FFF2-40B4-BE49-F238E27FC236}">
                <a16:creationId xmlns:a16="http://schemas.microsoft.com/office/drawing/2014/main" id="{7928B47F-D4D5-C0AC-6938-17D5D3534F77}"/>
              </a:ext>
            </a:extLst>
          </p:cNvPr>
          <p:cNvGrpSpPr/>
          <p:nvPr/>
        </p:nvGrpSpPr>
        <p:grpSpPr>
          <a:xfrm>
            <a:off x="7072921" y="2110831"/>
            <a:ext cx="2232000" cy="1977817"/>
            <a:chOff x="7072921" y="1908706"/>
            <a:chExt cx="2232000" cy="1977817"/>
          </a:xfrm>
        </p:grpSpPr>
        <p:sp>
          <p:nvSpPr>
            <p:cNvPr id="46" name="Google Shape;1293;p56">
              <a:extLst>
                <a:ext uri="{FF2B5EF4-FFF2-40B4-BE49-F238E27FC236}">
                  <a16:creationId xmlns:a16="http://schemas.microsoft.com/office/drawing/2014/main" id="{BE0B5F52-3DE7-2304-C3A9-A88A7067A224}"/>
                </a:ext>
              </a:extLst>
            </p:cNvPr>
            <p:cNvSpPr/>
            <p:nvPr/>
          </p:nvSpPr>
          <p:spPr>
            <a:xfrm>
              <a:off x="7115673" y="1908706"/>
              <a:ext cx="2157234" cy="1977817"/>
            </a:xfrm>
            <a:prstGeom prst="rect">
              <a:avLst/>
            </a:prstGeom>
            <a:noFill/>
            <a:ln>
              <a:noFill/>
            </a:ln>
          </p:spPr>
          <p:txBody>
            <a:bodyPr spcFirstLastPara="1" wrap="square" lIns="91425" tIns="45700" rIns="91425" bIns="457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3C5F"/>
                  </a:solidFill>
                  <a:effectLst/>
                  <a:uLnTx/>
                  <a:uFillTx/>
                  <a:ea typeface="Century Gothic"/>
                  <a:cs typeface="Century Gothic"/>
                  <a:sym typeface="Century Gothic"/>
                </a:rPr>
                <a:t> TMS</a:t>
              </a:r>
              <a:endParaRPr kumimoji="0" sz="14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47" name="Rettangolo con angoli arrotondati 53">
              <a:extLst>
                <a:ext uri="{FF2B5EF4-FFF2-40B4-BE49-F238E27FC236}">
                  <a16:creationId xmlns:a16="http://schemas.microsoft.com/office/drawing/2014/main" id="{7F859094-7A89-76B9-26F7-3BB5A0CF7858}"/>
                </a:ext>
              </a:extLst>
            </p:cNvPr>
            <p:cNvSpPr/>
            <p:nvPr/>
          </p:nvSpPr>
          <p:spPr>
            <a:xfrm>
              <a:off x="7072921" y="1908706"/>
              <a:ext cx="2232000" cy="1977817"/>
            </a:xfrm>
            <a:prstGeom prst="roundRect">
              <a:avLst>
                <a:gd name="adj" fmla="val 3201"/>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8" name="Gruppo 71">
            <a:extLst>
              <a:ext uri="{FF2B5EF4-FFF2-40B4-BE49-F238E27FC236}">
                <a16:creationId xmlns:a16="http://schemas.microsoft.com/office/drawing/2014/main" id="{9F0D25A0-4EC7-2030-15C0-88D7D25E56AA}"/>
              </a:ext>
            </a:extLst>
          </p:cNvPr>
          <p:cNvGrpSpPr/>
          <p:nvPr/>
        </p:nvGrpSpPr>
        <p:grpSpPr>
          <a:xfrm>
            <a:off x="9412178" y="2110831"/>
            <a:ext cx="2232000" cy="1977817"/>
            <a:chOff x="9412178" y="1908706"/>
            <a:chExt cx="2232000" cy="1977817"/>
          </a:xfrm>
        </p:grpSpPr>
        <p:sp>
          <p:nvSpPr>
            <p:cNvPr id="49" name="Google Shape;1294;p56">
              <a:extLst>
                <a:ext uri="{FF2B5EF4-FFF2-40B4-BE49-F238E27FC236}">
                  <a16:creationId xmlns:a16="http://schemas.microsoft.com/office/drawing/2014/main" id="{70500397-6748-79A8-7BA7-23D693E7F9CA}"/>
                </a:ext>
              </a:extLst>
            </p:cNvPr>
            <p:cNvSpPr/>
            <p:nvPr/>
          </p:nvSpPr>
          <p:spPr>
            <a:xfrm>
              <a:off x="9441101" y="1908706"/>
              <a:ext cx="2156646" cy="1977817"/>
            </a:xfrm>
            <a:prstGeom prst="rect">
              <a:avLst/>
            </a:prstGeom>
            <a:noFill/>
            <a:ln>
              <a:noFill/>
            </a:ln>
          </p:spPr>
          <p:txBody>
            <a:bodyPr spcFirstLastPara="1" wrap="square" lIns="91425" tIns="45700" rIns="91425" bIns="457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dirty="0">
                  <a:ln>
                    <a:noFill/>
                  </a:ln>
                  <a:solidFill>
                    <a:srgbClr val="003C5F"/>
                  </a:solidFill>
                  <a:effectLst/>
                  <a:uLnTx/>
                  <a:uFillTx/>
                  <a:ea typeface="Century Gothic"/>
                  <a:cs typeface="Century Gothic"/>
                  <a:sym typeface="Century Gothic"/>
                </a:rPr>
                <a:t>SALES</a:t>
              </a:r>
              <a:endParaRPr kumimoji="0" sz="14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0" name="Rettangolo con angoli arrotondati 54">
              <a:extLst>
                <a:ext uri="{FF2B5EF4-FFF2-40B4-BE49-F238E27FC236}">
                  <a16:creationId xmlns:a16="http://schemas.microsoft.com/office/drawing/2014/main" id="{DA752036-3750-926E-01BA-9D1280580ADD}"/>
                </a:ext>
              </a:extLst>
            </p:cNvPr>
            <p:cNvSpPr/>
            <p:nvPr/>
          </p:nvSpPr>
          <p:spPr>
            <a:xfrm>
              <a:off x="9412178" y="1908706"/>
              <a:ext cx="2232000" cy="1977817"/>
            </a:xfrm>
            <a:prstGeom prst="roundRect">
              <a:avLst>
                <a:gd name="adj" fmla="val 3201"/>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51" name="Gruppo 73">
            <a:extLst>
              <a:ext uri="{FF2B5EF4-FFF2-40B4-BE49-F238E27FC236}">
                <a16:creationId xmlns:a16="http://schemas.microsoft.com/office/drawing/2014/main" id="{C46CFB39-F7B6-F561-6FE2-1A9E33F45633}"/>
              </a:ext>
            </a:extLst>
          </p:cNvPr>
          <p:cNvGrpSpPr/>
          <p:nvPr/>
        </p:nvGrpSpPr>
        <p:grpSpPr>
          <a:xfrm>
            <a:off x="2394409" y="5168187"/>
            <a:ext cx="9243978" cy="862146"/>
            <a:chOff x="2394409" y="4897902"/>
            <a:chExt cx="9243978" cy="862146"/>
          </a:xfrm>
        </p:grpSpPr>
        <p:sp>
          <p:nvSpPr>
            <p:cNvPr id="52" name="Rettangolo con angoli arrotondati 31">
              <a:extLst>
                <a:ext uri="{FF2B5EF4-FFF2-40B4-BE49-F238E27FC236}">
                  <a16:creationId xmlns:a16="http://schemas.microsoft.com/office/drawing/2014/main" id="{5D2080EA-9FC0-5E76-BDC7-583CBCFB6E5E}"/>
                </a:ext>
              </a:extLst>
            </p:cNvPr>
            <p:cNvSpPr/>
            <p:nvPr/>
          </p:nvSpPr>
          <p:spPr>
            <a:xfrm>
              <a:off x="2394409" y="5051309"/>
              <a:ext cx="9243978" cy="708739"/>
            </a:xfrm>
            <a:prstGeom prst="roundRect">
              <a:avLst>
                <a:gd name="adj" fmla="val 9454"/>
              </a:avLst>
            </a:prstGeom>
            <a:noFill/>
            <a:ln w="19050" cap="flat" cmpd="sng" algn="ctr">
              <a:solidFill>
                <a:srgbClr val="003C5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Google Shape;1323;p56">
              <a:extLst>
                <a:ext uri="{FF2B5EF4-FFF2-40B4-BE49-F238E27FC236}">
                  <a16:creationId xmlns:a16="http://schemas.microsoft.com/office/drawing/2014/main" id="{C3B7994F-873D-6EBA-25FB-BA1CA3345CDB}"/>
                </a:ext>
              </a:extLst>
            </p:cNvPr>
            <p:cNvSpPr/>
            <p:nvPr/>
          </p:nvSpPr>
          <p:spPr>
            <a:xfrm>
              <a:off x="6152398" y="4897902"/>
              <a:ext cx="1728000" cy="273357"/>
            </a:xfrm>
            <a:prstGeom prst="rect">
              <a:avLst/>
            </a:prstGeom>
            <a:solidFill>
              <a:srgbClr val="FFFFFF"/>
            </a:solidFill>
            <a:ln>
              <a:noFill/>
            </a:ln>
          </p:spPr>
          <p:txBody>
            <a:bodyPr spcFirstLastPara="1" wrap="square" lIns="90000" tIns="46800" rIns="90000" bIns="468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CROSS MODULES</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grpSp>
      <p:grpSp>
        <p:nvGrpSpPr>
          <p:cNvPr id="54" name="Gruppo 77">
            <a:extLst>
              <a:ext uri="{FF2B5EF4-FFF2-40B4-BE49-F238E27FC236}">
                <a16:creationId xmlns:a16="http://schemas.microsoft.com/office/drawing/2014/main" id="{2CE4ED25-4FFC-1EB2-377B-EA16F19C8AA9}"/>
              </a:ext>
            </a:extLst>
          </p:cNvPr>
          <p:cNvGrpSpPr/>
          <p:nvPr/>
        </p:nvGrpSpPr>
        <p:grpSpPr>
          <a:xfrm>
            <a:off x="2495985" y="6266333"/>
            <a:ext cx="9040759" cy="360000"/>
            <a:chOff x="2495985" y="6064208"/>
            <a:chExt cx="9040759" cy="360000"/>
          </a:xfrm>
        </p:grpSpPr>
        <p:sp>
          <p:nvSpPr>
            <p:cNvPr id="55" name="Google Shape;1324;p56">
              <a:extLst>
                <a:ext uri="{FF2B5EF4-FFF2-40B4-BE49-F238E27FC236}">
                  <a16:creationId xmlns:a16="http://schemas.microsoft.com/office/drawing/2014/main" id="{272AA59E-25E0-8892-8362-C25C9116193A}"/>
                </a:ext>
              </a:extLst>
            </p:cNvPr>
            <p:cNvSpPr/>
            <p:nvPr/>
          </p:nvSpPr>
          <p:spPr>
            <a:xfrm>
              <a:off x="2495985" y="6064208"/>
              <a:ext cx="1476000" cy="360000"/>
            </a:xfrm>
            <a:prstGeom prst="roundRect">
              <a:avLst>
                <a:gd name="adj" fmla="val 16667"/>
              </a:avLst>
            </a:prstGeom>
            <a:solidFill>
              <a:srgbClr val="3ABDCF"/>
            </a:solidFill>
            <a:ln>
              <a:noFill/>
            </a:ln>
          </p:spPr>
          <p:txBody>
            <a:bodyPr spcFirstLastPara="1" wrap="square" lIns="0" tIns="0" rIns="0" bIns="0" anchor="ctr" anchorCtr="0">
              <a:noAutofit/>
            </a:bodyPr>
            <a:lstStyle/>
            <a:p>
              <a:pPr algn="ctr">
                <a:buClr>
                  <a:srgbClr val="000000"/>
                </a:buClr>
                <a:buSzPts val="1000"/>
                <a:buFont typeface="Arial"/>
                <a:buNone/>
              </a:pPr>
              <a:r>
                <a:rPr lang="it-IT" sz="1000" b="1" kern="0" dirty="0">
                  <a:solidFill>
                    <a:srgbClr val="FFFFFF"/>
                  </a:solidFill>
                  <a:cs typeface="Arial"/>
                  <a:sym typeface="Century Gothic"/>
                </a:rPr>
                <a:t>GIS</a:t>
              </a:r>
              <a:endParaRPr sz="1000" b="1" kern="0" dirty="0">
                <a:solidFill>
                  <a:srgbClr val="FFFFFF"/>
                </a:solidFill>
                <a:cs typeface="Arial"/>
                <a:sym typeface="Arial"/>
              </a:endParaRPr>
            </a:p>
          </p:txBody>
        </p:sp>
        <p:sp>
          <p:nvSpPr>
            <p:cNvPr id="56" name="Google Shape;1325;p56">
              <a:extLst>
                <a:ext uri="{FF2B5EF4-FFF2-40B4-BE49-F238E27FC236}">
                  <a16:creationId xmlns:a16="http://schemas.microsoft.com/office/drawing/2014/main" id="{E8553DC6-0ADA-6339-90D2-60AD5FF2DED7}"/>
                </a:ext>
              </a:extLst>
            </p:cNvPr>
            <p:cNvSpPr/>
            <p:nvPr/>
          </p:nvSpPr>
          <p:spPr>
            <a:xfrm>
              <a:off x="5515029" y="6064208"/>
              <a:ext cx="1476000" cy="360000"/>
            </a:xfrm>
            <a:prstGeom prst="roundRect">
              <a:avLst>
                <a:gd name="adj" fmla="val 16667"/>
              </a:avLst>
            </a:prstGeom>
            <a:solidFill>
              <a:srgbClr val="3ABDCF"/>
            </a:solidFill>
            <a:ln>
              <a:noFill/>
            </a:ln>
          </p:spPr>
          <p:txBody>
            <a:bodyPr spcFirstLastPara="1" wrap="square" lIns="0" tIns="0" rIns="0" bIns="0" anchor="ctr" anchorCtr="0">
              <a:noAutofit/>
            </a:bodyPr>
            <a:lstStyle/>
            <a:p>
              <a:pPr algn="ctr">
                <a:lnSpc>
                  <a:spcPct val="90000"/>
                </a:lnSpc>
                <a:buClr>
                  <a:srgbClr val="000000"/>
                </a:buClr>
                <a:buSzPts val="900"/>
                <a:buFont typeface="Arial"/>
                <a:buNone/>
              </a:pPr>
              <a:r>
                <a:rPr lang="en-US" sz="1000" b="1" kern="0" dirty="0">
                  <a:solidFill>
                    <a:srgbClr val="FFFFFF"/>
                  </a:solidFill>
                  <a:ea typeface="Century Gothic"/>
                  <a:cs typeface="Century Gothic"/>
                  <a:sym typeface="Century Gothic"/>
                </a:rPr>
                <a:t>AI ML</a:t>
              </a:r>
            </a:p>
          </p:txBody>
        </p:sp>
        <p:sp>
          <p:nvSpPr>
            <p:cNvPr id="57" name="Google Shape;1326;p56">
              <a:extLst>
                <a:ext uri="{FF2B5EF4-FFF2-40B4-BE49-F238E27FC236}">
                  <a16:creationId xmlns:a16="http://schemas.microsoft.com/office/drawing/2014/main" id="{B1B598F3-9BE3-860B-0841-726E225640F9}"/>
                </a:ext>
              </a:extLst>
            </p:cNvPr>
            <p:cNvSpPr/>
            <p:nvPr/>
          </p:nvSpPr>
          <p:spPr>
            <a:xfrm>
              <a:off x="4005507" y="6064208"/>
              <a:ext cx="1476000" cy="360000"/>
            </a:xfrm>
            <a:prstGeom prst="roundRect">
              <a:avLst>
                <a:gd name="adj" fmla="val 16667"/>
              </a:avLst>
            </a:prstGeom>
            <a:solidFill>
              <a:srgbClr val="3ABDCF"/>
            </a:solidFill>
            <a:ln>
              <a:noFill/>
            </a:ln>
          </p:spPr>
          <p:txBody>
            <a:bodyPr spcFirstLastPara="1" wrap="square" lIns="0" tIns="0" rIns="0" bIns="0" anchor="ctr" anchorCtr="0">
              <a:noAutofit/>
            </a:bodyPr>
            <a:lstStyle/>
            <a:p>
              <a:pPr algn="ctr">
                <a:lnSpc>
                  <a:spcPct val="90000"/>
                </a:lnSpc>
                <a:buClr>
                  <a:srgbClr val="000000"/>
                </a:buClr>
                <a:buSzPts val="900"/>
                <a:buFont typeface="Arial"/>
                <a:buNone/>
              </a:pPr>
              <a:r>
                <a:rPr lang="en-US" sz="1000" b="1" kern="0" dirty="0">
                  <a:solidFill>
                    <a:srgbClr val="FFFFFF"/>
                  </a:solidFill>
                  <a:ea typeface="Century Gothic"/>
                  <a:cs typeface="Century Gothic"/>
                  <a:sym typeface="Century Gothic"/>
                </a:rPr>
                <a:t>AI LLM/RAG </a:t>
              </a:r>
            </a:p>
          </p:txBody>
        </p:sp>
        <p:sp>
          <p:nvSpPr>
            <p:cNvPr id="58" name="Google Shape;1327;p56">
              <a:extLst>
                <a:ext uri="{FF2B5EF4-FFF2-40B4-BE49-F238E27FC236}">
                  <a16:creationId xmlns:a16="http://schemas.microsoft.com/office/drawing/2014/main" id="{21C00FAE-53A3-7009-C99C-2F6079FC018A}"/>
                </a:ext>
              </a:extLst>
            </p:cNvPr>
            <p:cNvSpPr/>
            <p:nvPr/>
          </p:nvSpPr>
          <p:spPr>
            <a:xfrm>
              <a:off x="8534073" y="6064208"/>
              <a:ext cx="1476000" cy="360000"/>
            </a:xfrm>
            <a:prstGeom prst="roundRect">
              <a:avLst>
                <a:gd name="adj" fmla="val 16667"/>
              </a:avLst>
            </a:prstGeom>
            <a:solidFill>
              <a:srgbClr val="3ABDCF"/>
            </a:solidFill>
            <a:ln>
              <a:noFill/>
            </a:ln>
          </p:spPr>
          <p:txBody>
            <a:bodyPr spcFirstLastPara="1" wrap="square" lIns="0" tIns="0" rIns="0" bIns="0" anchor="ctr" anchorCtr="0">
              <a:noAutofit/>
            </a:bodyPr>
            <a:lstStyle/>
            <a:p>
              <a:pPr algn="ctr">
                <a:lnSpc>
                  <a:spcPct val="90000"/>
                </a:lnSpc>
                <a:buClr>
                  <a:srgbClr val="000000"/>
                </a:buClr>
                <a:buSzPts val="900"/>
                <a:buFont typeface="Arial"/>
                <a:buNone/>
              </a:pPr>
              <a:r>
                <a:rPr lang="en-US" sz="1000" b="1" kern="0" dirty="0">
                  <a:solidFill>
                    <a:srgbClr val="FFFFFF"/>
                  </a:solidFill>
                  <a:ea typeface="Century Gothic"/>
                  <a:cs typeface="Century Gothic"/>
                  <a:sym typeface="Century Gothic"/>
                </a:rPr>
                <a:t>BLOCKCHAIN</a:t>
              </a:r>
            </a:p>
          </p:txBody>
        </p:sp>
        <p:sp>
          <p:nvSpPr>
            <p:cNvPr id="59" name="Google Shape;1328;p56">
              <a:extLst>
                <a:ext uri="{FF2B5EF4-FFF2-40B4-BE49-F238E27FC236}">
                  <a16:creationId xmlns:a16="http://schemas.microsoft.com/office/drawing/2014/main" id="{1C4244E9-8FB6-73CA-0B59-C6439F067D70}"/>
                </a:ext>
              </a:extLst>
            </p:cNvPr>
            <p:cNvSpPr/>
            <p:nvPr/>
          </p:nvSpPr>
          <p:spPr>
            <a:xfrm>
              <a:off x="7024551" y="6064208"/>
              <a:ext cx="1476000" cy="360000"/>
            </a:xfrm>
            <a:prstGeom prst="roundRect">
              <a:avLst>
                <a:gd name="adj" fmla="val 16667"/>
              </a:avLst>
            </a:prstGeom>
            <a:solidFill>
              <a:srgbClr val="3ABDCF"/>
            </a:solidFill>
            <a:ln>
              <a:noFill/>
            </a:ln>
          </p:spPr>
          <p:txBody>
            <a:bodyPr spcFirstLastPara="1" wrap="square" lIns="0" tIns="0" rIns="0" bIns="0" anchor="ctr" anchorCtr="0">
              <a:noAutofit/>
            </a:bodyPr>
            <a:lstStyle/>
            <a:p>
              <a:pPr algn="ctr">
                <a:lnSpc>
                  <a:spcPct val="90000"/>
                </a:lnSpc>
                <a:buClr>
                  <a:srgbClr val="000000"/>
                </a:buClr>
                <a:buSzPts val="900"/>
                <a:buFont typeface="Arial"/>
                <a:buNone/>
              </a:pPr>
              <a:r>
                <a:rPr lang="en-US" sz="1000" b="1" kern="0" dirty="0">
                  <a:solidFill>
                    <a:srgbClr val="FFFFFF"/>
                  </a:solidFill>
                  <a:ea typeface="Century Gothic"/>
                  <a:cs typeface="Century Gothic"/>
                  <a:sym typeface="Century Gothic"/>
                </a:rPr>
                <a:t>RPA</a:t>
              </a:r>
            </a:p>
          </p:txBody>
        </p:sp>
        <p:sp>
          <p:nvSpPr>
            <p:cNvPr id="60" name="Google Shape;1333;p56">
              <a:extLst>
                <a:ext uri="{FF2B5EF4-FFF2-40B4-BE49-F238E27FC236}">
                  <a16:creationId xmlns:a16="http://schemas.microsoft.com/office/drawing/2014/main" id="{866F02A6-BF43-DAEC-D131-1BCE0939A5AA}"/>
                </a:ext>
              </a:extLst>
            </p:cNvPr>
            <p:cNvSpPr/>
            <p:nvPr/>
          </p:nvSpPr>
          <p:spPr>
            <a:xfrm>
              <a:off x="10060744" y="6064208"/>
              <a:ext cx="1476000" cy="360000"/>
            </a:xfrm>
            <a:prstGeom prst="roundRect">
              <a:avLst>
                <a:gd name="adj" fmla="val 16667"/>
              </a:avLst>
            </a:prstGeom>
            <a:solidFill>
              <a:srgbClr val="3ABDCF"/>
            </a:solidFill>
            <a:ln>
              <a:noFill/>
            </a:ln>
          </p:spPr>
          <p:txBody>
            <a:bodyPr spcFirstLastPara="1" wrap="square" lIns="0" tIns="0" rIns="0" bIns="0" anchor="ctr" anchorCtr="0">
              <a:noAutofit/>
            </a:bodyPr>
            <a:lstStyle/>
            <a:p>
              <a:pPr algn="ctr">
                <a:lnSpc>
                  <a:spcPct val="90000"/>
                </a:lnSpc>
                <a:buClr>
                  <a:srgbClr val="000000"/>
                </a:buClr>
                <a:buSzPts val="900"/>
                <a:buFont typeface="Arial"/>
                <a:buNone/>
              </a:pPr>
              <a:r>
                <a:rPr lang="en-US" sz="1000" b="1" kern="0" dirty="0">
                  <a:solidFill>
                    <a:srgbClr val="FFFFFF"/>
                  </a:solidFill>
                  <a:ea typeface="Century Gothic"/>
                  <a:cs typeface="Century Gothic"/>
                  <a:sym typeface="Century Gothic"/>
                </a:rPr>
                <a:t>DIGITAL SIGNATURE</a:t>
              </a:r>
            </a:p>
          </p:txBody>
        </p:sp>
      </p:grpSp>
      <p:grpSp>
        <p:nvGrpSpPr>
          <p:cNvPr id="61" name="Gruppo 72">
            <a:extLst>
              <a:ext uri="{FF2B5EF4-FFF2-40B4-BE49-F238E27FC236}">
                <a16:creationId xmlns:a16="http://schemas.microsoft.com/office/drawing/2014/main" id="{5F203DC2-8407-1C7A-D29F-F6C3CEEF943E}"/>
              </a:ext>
            </a:extLst>
          </p:cNvPr>
          <p:cNvGrpSpPr/>
          <p:nvPr/>
        </p:nvGrpSpPr>
        <p:grpSpPr>
          <a:xfrm>
            <a:off x="2394409" y="4173265"/>
            <a:ext cx="9243978" cy="856466"/>
            <a:chOff x="2394409" y="3999540"/>
            <a:chExt cx="9243978" cy="856466"/>
          </a:xfrm>
        </p:grpSpPr>
        <p:sp>
          <p:nvSpPr>
            <p:cNvPr id="62" name="Rettangolo con angoli arrotondati 66">
              <a:extLst>
                <a:ext uri="{FF2B5EF4-FFF2-40B4-BE49-F238E27FC236}">
                  <a16:creationId xmlns:a16="http://schemas.microsoft.com/office/drawing/2014/main" id="{5935CBA8-FC45-6ADB-59BC-003B29175FC0}"/>
                </a:ext>
              </a:extLst>
            </p:cNvPr>
            <p:cNvSpPr/>
            <p:nvPr/>
          </p:nvSpPr>
          <p:spPr>
            <a:xfrm>
              <a:off x="2394409" y="4147267"/>
              <a:ext cx="9243978" cy="708739"/>
            </a:xfrm>
            <a:prstGeom prst="roundRect">
              <a:avLst>
                <a:gd name="adj" fmla="val 9454"/>
              </a:avLst>
            </a:prstGeom>
            <a:noFill/>
            <a:ln w="19050" cap="flat" cmpd="sng" algn="ctr">
              <a:solidFill>
                <a:srgbClr val="003C5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3" name="Google Shape;1323;p56">
              <a:extLst>
                <a:ext uri="{FF2B5EF4-FFF2-40B4-BE49-F238E27FC236}">
                  <a16:creationId xmlns:a16="http://schemas.microsoft.com/office/drawing/2014/main" id="{A3BEF083-BCE4-98D4-FD77-618639F63AA4}"/>
                </a:ext>
              </a:extLst>
            </p:cNvPr>
            <p:cNvSpPr/>
            <p:nvPr/>
          </p:nvSpPr>
          <p:spPr>
            <a:xfrm>
              <a:off x="5970958" y="3999540"/>
              <a:ext cx="2090880" cy="273357"/>
            </a:xfrm>
            <a:prstGeom prst="rect">
              <a:avLst/>
            </a:prstGeom>
            <a:solidFill>
              <a:srgbClr val="FFFFFF"/>
            </a:solidFill>
            <a:ln>
              <a:noFill/>
            </a:ln>
          </p:spPr>
          <p:txBody>
            <a:bodyPr spcFirstLastPara="1" wrap="square" lIns="90000" tIns="46800" rIns="90000" bIns="468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EXTENDED INTEGRATION</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grpSp>
      <p:sp>
        <p:nvSpPr>
          <p:cNvPr id="65" name="Google Shape;1225;p55">
            <a:extLst>
              <a:ext uri="{FF2B5EF4-FFF2-40B4-BE49-F238E27FC236}">
                <a16:creationId xmlns:a16="http://schemas.microsoft.com/office/drawing/2014/main" id="{5A76A585-0EA7-9A96-8A1B-E97FD4C69918}"/>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67" name="Google Shape;1226;p55">
            <a:extLst>
              <a:ext uri="{FF2B5EF4-FFF2-40B4-BE49-F238E27FC236}">
                <a16:creationId xmlns:a16="http://schemas.microsoft.com/office/drawing/2014/main" id="{41A5A22B-7C6F-326E-9404-EC29E59019B4}"/>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Tree>
    <p:extLst>
      <p:ext uri="{BB962C8B-B14F-4D97-AF65-F5344CB8AC3E}">
        <p14:creationId xmlns:p14="http://schemas.microsoft.com/office/powerpoint/2010/main" val="2021544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2B1C-31B1-5526-3AB7-F736CF0A1814}"/>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9701ED67-C2D1-62F3-A856-5EF6E264FF0A}"/>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453AB296-017E-4215-3905-58862949BF84}"/>
              </a:ext>
            </a:extLst>
          </p:cNvPr>
          <p:cNvSpPr txBox="1"/>
          <p:nvPr/>
        </p:nvSpPr>
        <p:spPr>
          <a:xfrm>
            <a:off x="734399" y="639276"/>
            <a:ext cx="10068015"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a:t>
            </a:r>
            <a:r>
              <a:rPr lang="de-DE" sz="2800" b="1" dirty="0">
                <a:solidFill>
                  <a:schemeClr val="bg1"/>
                </a:solidFill>
              </a:rPr>
              <a:t>ESG Regulatorik</a:t>
            </a:r>
            <a:endParaRPr lang="de-DE" sz="2800" b="1" noProof="0" dirty="0">
              <a:solidFill>
                <a:schemeClr val="bg1"/>
              </a:solidFill>
            </a:endParaRPr>
          </a:p>
        </p:txBody>
      </p:sp>
      <p:sp>
        <p:nvSpPr>
          <p:cNvPr id="2" name="Rectangle 10">
            <a:extLst>
              <a:ext uri="{FF2B5EF4-FFF2-40B4-BE49-F238E27FC236}">
                <a16:creationId xmlns:a16="http://schemas.microsoft.com/office/drawing/2014/main" id="{2D2B51D2-9058-ED2B-19FD-3422F8B31793}"/>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4" name="Google Shape;1225;p55">
            <a:extLst>
              <a:ext uri="{FF2B5EF4-FFF2-40B4-BE49-F238E27FC236}">
                <a16:creationId xmlns:a16="http://schemas.microsoft.com/office/drawing/2014/main" id="{6578A753-DFC3-ECAD-09E5-920B9D672DA2}"/>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5" name="Google Shape;1226;p55">
            <a:extLst>
              <a:ext uri="{FF2B5EF4-FFF2-40B4-BE49-F238E27FC236}">
                <a16:creationId xmlns:a16="http://schemas.microsoft.com/office/drawing/2014/main" id="{EBD09BB4-D01C-46AB-521A-A466C6F3CE59}"/>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6" name="Google Shape;1227;p55">
            <a:extLst>
              <a:ext uri="{FF2B5EF4-FFF2-40B4-BE49-F238E27FC236}">
                <a16:creationId xmlns:a16="http://schemas.microsoft.com/office/drawing/2014/main" id="{1758D363-5AF8-C9FE-C854-58438F89719F}"/>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
        <p:nvSpPr>
          <p:cNvPr id="9" name="Google Shape;450;p5">
            <a:extLst>
              <a:ext uri="{FF2B5EF4-FFF2-40B4-BE49-F238E27FC236}">
                <a16:creationId xmlns:a16="http://schemas.microsoft.com/office/drawing/2014/main" id="{A3AF6C81-0131-3BC8-FDE1-EB6C3AA98D6C}"/>
              </a:ext>
            </a:extLst>
          </p:cNvPr>
          <p:cNvSpPr txBox="1"/>
          <p:nvPr/>
        </p:nvSpPr>
        <p:spPr>
          <a:xfrm>
            <a:off x="1092199" y="1377892"/>
            <a:ext cx="11099801" cy="5093662"/>
          </a:xfrm>
          <a:prstGeom prst="rect">
            <a:avLst/>
          </a:prstGeom>
          <a:noFill/>
          <a:ln>
            <a:noFill/>
          </a:ln>
        </p:spPr>
        <p:txBody>
          <a:bodyPr spcFirstLastPara="1" wrap="square" lIns="91425" tIns="45700" rIns="91425" bIns="45700" anchor="t" anchorCtr="0">
            <a:spAutoFit/>
          </a:bodyPr>
          <a:lstStyle/>
          <a:p>
            <a:pPr>
              <a:spcAft>
                <a:spcPts val="600"/>
              </a:spcAft>
              <a:buClr>
                <a:srgbClr val="000000"/>
              </a:buClr>
              <a:buSzPts val="1800"/>
              <a:buFont typeface="Arial"/>
              <a:buNone/>
              <a:defRPr/>
            </a:pPr>
            <a:r>
              <a:rPr lang="de-DE" sz="1400" b="1" kern="0" dirty="0">
                <a:solidFill>
                  <a:schemeClr val="bg1"/>
                </a:solidFill>
                <a:ea typeface="Century Gothic"/>
                <a:cs typeface="Century Gothic"/>
                <a:sym typeface="Century Gothic"/>
              </a:rPr>
              <a:t>Wesentliche Regularien:</a:t>
            </a:r>
            <a:endParaRPr lang="de-DE" sz="1200" b="1" kern="0" dirty="0">
              <a:solidFill>
                <a:schemeClr val="bg1"/>
              </a:solidFill>
              <a:ea typeface="Century Gothic"/>
              <a:cs typeface="Century Gothic"/>
              <a:sym typeface="Century Gothic"/>
            </a:endParaRPr>
          </a:p>
          <a:p>
            <a:pPr marL="285750" indent="-285750">
              <a:spcAft>
                <a:spcPts val="600"/>
              </a:spcAft>
              <a:buClr>
                <a:schemeClr val="bg1"/>
              </a:buClr>
              <a:buSzPts val="1800"/>
              <a:buFont typeface="Wingdings" panose="05000000000000000000" pitchFamily="2" charset="2"/>
              <a:buChar char="§"/>
              <a:defRPr/>
            </a:pPr>
            <a:r>
              <a:rPr lang="de-DE" sz="1400" b="1" kern="0" dirty="0">
                <a:solidFill>
                  <a:schemeClr val="bg1"/>
                </a:solidFill>
                <a:cs typeface="Arial"/>
                <a:sym typeface="Century Gothic"/>
              </a:rPr>
              <a:t>EU Corporate Sustainability Reporting Directive (CSRD): </a:t>
            </a:r>
            <a:r>
              <a:rPr lang="de-DE" sz="1400" kern="0" dirty="0">
                <a:solidFill>
                  <a:schemeClr val="bg1"/>
                </a:solidFill>
                <a:cs typeface="Arial"/>
                <a:sym typeface="Century Gothic"/>
              </a:rPr>
              <a:t>im</a:t>
            </a:r>
            <a:r>
              <a:rPr lang="de-DE" sz="1400" b="1" kern="0" dirty="0">
                <a:solidFill>
                  <a:schemeClr val="bg1"/>
                </a:solidFill>
                <a:cs typeface="Arial"/>
                <a:sym typeface="Century Gothic"/>
              </a:rPr>
              <a:t> </a:t>
            </a:r>
            <a:r>
              <a:rPr lang="de-DE" sz="1400" kern="0" dirty="0">
                <a:solidFill>
                  <a:schemeClr val="bg1"/>
                </a:solidFill>
                <a:ea typeface="Century Gothic"/>
                <a:cs typeface="Century Gothic"/>
                <a:sym typeface="Century Gothic"/>
              </a:rPr>
              <a:t>Einsatz seit Januar 2023), Grundlage für </a:t>
            </a:r>
            <a:r>
              <a:rPr lang="de-DE" sz="1400" b="1" kern="0" dirty="0">
                <a:solidFill>
                  <a:schemeClr val="bg1"/>
                </a:solidFill>
                <a:cs typeface="Arial"/>
                <a:sym typeface="Century Gothic"/>
              </a:rPr>
              <a:t>European </a:t>
            </a:r>
            <a:r>
              <a:rPr lang="en-US" sz="1400" b="1" kern="0" dirty="0">
                <a:solidFill>
                  <a:schemeClr val="bg1"/>
                </a:solidFill>
                <a:cs typeface="Arial"/>
                <a:sym typeface="Century Gothic"/>
              </a:rPr>
              <a:t>Sustainability Reporting standard (ESRS)</a:t>
            </a:r>
            <a:endParaRPr lang="en-US" sz="1400" b="1" kern="0" dirty="0">
              <a:solidFill>
                <a:schemeClr val="bg1"/>
              </a:solidFill>
              <a:cs typeface="Arial"/>
              <a:sym typeface="Arial"/>
            </a:endParaRP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EU Eco-design for Sustainable products regulations (ESPR): </a:t>
            </a:r>
            <a:r>
              <a:rPr lang="de-DE" sz="1400" kern="0" dirty="0">
                <a:solidFill>
                  <a:schemeClr val="bg1"/>
                </a:solidFill>
                <a:ea typeface="Century Gothic"/>
                <a:cs typeface="Century Gothic"/>
                <a:sym typeface="Century Gothic"/>
              </a:rPr>
              <a:t>(März 22, Einführung des  Digitalen Produkt Pass, genehmigt im Mai 24, Einzuführen innerhalb von 24 Monaten nach Veröffentlichung) </a:t>
            </a: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EU Deforestation Regulation (EUDR): </a:t>
            </a:r>
            <a:r>
              <a:rPr lang="de-DE" sz="1400" kern="0" dirty="0">
                <a:solidFill>
                  <a:schemeClr val="bg1"/>
                </a:solidFill>
                <a:cs typeface="Arial"/>
                <a:sym typeface="Century Gothic"/>
              </a:rPr>
              <a:t>Verpflichtend ab 2026</a:t>
            </a: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CBAM</a:t>
            </a:r>
            <a:r>
              <a:rPr lang="en-US" sz="1400" kern="0" dirty="0">
                <a:solidFill>
                  <a:schemeClr val="bg1"/>
                </a:solidFill>
                <a:cs typeface="Arial"/>
                <a:sym typeface="Century Gothic"/>
              </a:rPr>
              <a:t> (Carbon Border Adjustment mechanism) </a:t>
            </a:r>
            <a:r>
              <a:rPr lang="de-DE" sz="1400" kern="0" dirty="0">
                <a:solidFill>
                  <a:schemeClr val="bg1"/>
                </a:solidFill>
                <a:cs typeface="Arial"/>
                <a:sym typeface="Century Gothic"/>
              </a:rPr>
              <a:t>(In der Übergangsphase)</a:t>
            </a:r>
            <a:endParaRPr lang="de-DE" sz="1400" kern="0" dirty="0">
              <a:solidFill>
                <a:schemeClr val="bg1"/>
              </a:solidFill>
              <a:cs typeface="Arial"/>
              <a:sym typeface="Arial"/>
            </a:endParaRP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France anti waste for Circular Economy </a:t>
            </a:r>
            <a:r>
              <a:rPr lang="de-DE" sz="1400" b="1" kern="0" dirty="0">
                <a:solidFill>
                  <a:schemeClr val="bg1"/>
                </a:solidFill>
                <a:cs typeface="Arial"/>
                <a:sym typeface="Century Gothic"/>
              </a:rPr>
              <a:t>(AGEC): </a:t>
            </a:r>
            <a:r>
              <a:rPr lang="de-DE" sz="1400" kern="0" dirty="0">
                <a:solidFill>
                  <a:schemeClr val="bg1"/>
                </a:solidFill>
                <a:ea typeface="Century Gothic"/>
                <a:cs typeface="Century Gothic"/>
                <a:sym typeface="Century Gothic"/>
              </a:rPr>
              <a:t>(im Einsatz seit Januar 2023)</a:t>
            </a:r>
          </a:p>
          <a:p>
            <a:pPr marL="285750" indent="-285750">
              <a:spcAft>
                <a:spcPts val="600"/>
              </a:spcAft>
              <a:buClr>
                <a:schemeClr val="bg1"/>
              </a:buClr>
              <a:buSzPts val="1800"/>
              <a:buFont typeface="Wingdings" panose="05000000000000000000" pitchFamily="2" charset="2"/>
              <a:buChar char="§"/>
              <a:defRPr/>
            </a:pPr>
            <a:r>
              <a:rPr lang="de-DE" sz="1400" b="1" kern="0" dirty="0">
                <a:solidFill>
                  <a:schemeClr val="bg1"/>
                </a:solidFill>
                <a:cs typeface="Arial"/>
                <a:sym typeface="Century Gothic"/>
              </a:rPr>
              <a:t>PEF (Product Environment Footprint): </a:t>
            </a:r>
            <a:r>
              <a:rPr lang="de-DE" sz="1400" kern="0" dirty="0">
                <a:solidFill>
                  <a:schemeClr val="bg1"/>
                </a:solidFill>
                <a:ea typeface="Century Gothic"/>
                <a:cs typeface="Century Gothic"/>
                <a:sym typeface="Century Gothic"/>
              </a:rPr>
              <a:t>entwickelt von der EU-Kommission: ein auf „Life Cycle Assessment“ (LCA) basierenden Methode zur Quantifizierung der relevanten Umweltauswirkungen von Produkten </a:t>
            </a: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EU Corporate Sustainability due diligence directive </a:t>
            </a:r>
            <a:r>
              <a:rPr lang="de-DE" sz="1400" b="1" kern="0" dirty="0">
                <a:solidFill>
                  <a:schemeClr val="bg1"/>
                </a:solidFill>
                <a:cs typeface="Arial"/>
                <a:sym typeface="Century Gothic"/>
              </a:rPr>
              <a:t>(CSDDD): </a:t>
            </a:r>
            <a:r>
              <a:rPr lang="de-DE" sz="1400" kern="0" dirty="0">
                <a:solidFill>
                  <a:schemeClr val="bg1"/>
                </a:solidFill>
                <a:ea typeface="Century Gothic"/>
                <a:cs typeface="Century Gothic"/>
                <a:sym typeface="Century Gothic"/>
              </a:rPr>
              <a:t>verabschiedet im April 24</a:t>
            </a:r>
          </a:p>
          <a:p>
            <a:pPr marL="285750" indent="-285750">
              <a:spcAft>
                <a:spcPts val="600"/>
              </a:spcAft>
              <a:buClr>
                <a:schemeClr val="bg1"/>
              </a:buClr>
              <a:buSzPts val="1800"/>
              <a:buFont typeface="Wingdings" panose="05000000000000000000" pitchFamily="2" charset="2"/>
              <a:buChar char="§"/>
              <a:defRPr/>
            </a:pPr>
            <a:r>
              <a:rPr lang="de-DE" sz="1400" b="1" kern="0" dirty="0">
                <a:solidFill>
                  <a:schemeClr val="bg1"/>
                </a:solidFill>
                <a:cs typeface="Arial"/>
                <a:sym typeface="Century Gothic"/>
              </a:rPr>
              <a:t>CITES</a:t>
            </a:r>
            <a:r>
              <a:rPr lang="de-DE" sz="1400" b="1" kern="0" dirty="0">
                <a:solidFill>
                  <a:schemeClr val="bg1"/>
                </a:solidFill>
                <a:ea typeface="Century Gothic"/>
                <a:cs typeface="Century Gothic"/>
                <a:sym typeface="Century Gothic"/>
              </a:rPr>
              <a:t> </a:t>
            </a:r>
            <a:r>
              <a:rPr lang="de-DE" sz="1400" kern="0" dirty="0">
                <a:solidFill>
                  <a:schemeClr val="bg1"/>
                </a:solidFill>
                <a:cs typeface="Arial"/>
                <a:sym typeface="Century Gothic"/>
              </a:rPr>
              <a:t>(Übereinkommen Internationaler Handel gefährdete Arten)  </a:t>
            </a: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EU Conflict Material regulation (3TG)</a:t>
            </a:r>
          </a:p>
          <a:p>
            <a:pPr marL="285750" indent="-285750">
              <a:spcAft>
                <a:spcPts val="600"/>
              </a:spcAft>
              <a:buClr>
                <a:schemeClr val="bg1"/>
              </a:buClr>
              <a:buSzPts val="1800"/>
              <a:buFont typeface="Wingdings" panose="05000000000000000000" pitchFamily="2" charset="2"/>
              <a:buChar char="§"/>
              <a:defRPr/>
            </a:pPr>
            <a:r>
              <a:rPr lang="en-US" sz="1400" b="1" kern="0" dirty="0">
                <a:solidFill>
                  <a:schemeClr val="bg1"/>
                </a:solidFill>
                <a:cs typeface="Arial"/>
                <a:sym typeface="Century Gothic"/>
              </a:rPr>
              <a:t>Reach &amp; ZDHC protocol (Chemicals)</a:t>
            </a:r>
          </a:p>
          <a:p>
            <a:pPr marL="285750" indent="-285750">
              <a:spcAft>
                <a:spcPts val="600"/>
              </a:spcAft>
              <a:buClr>
                <a:schemeClr val="bg1"/>
              </a:buClr>
              <a:buSzPts val="1800"/>
              <a:buFont typeface="Wingdings" panose="05000000000000000000" pitchFamily="2" charset="2"/>
              <a:buChar char="§"/>
              <a:defRPr/>
            </a:pPr>
            <a:endParaRPr lang="en-US" sz="1600" b="1" kern="0" dirty="0">
              <a:solidFill>
                <a:schemeClr val="bg1"/>
              </a:solidFill>
              <a:cs typeface="Arial"/>
              <a:sym typeface="Century Gothic"/>
            </a:endParaRPr>
          </a:p>
          <a:p>
            <a:pPr>
              <a:spcAft>
                <a:spcPts val="600"/>
              </a:spcAft>
              <a:buClr>
                <a:schemeClr val="bg1"/>
              </a:buClr>
              <a:buSzPts val="1800"/>
              <a:defRPr/>
            </a:pPr>
            <a:r>
              <a:rPr lang="de-DE" sz="2400" b="1" kern="0" noProof="0" dirty="0">
                <a:solidFill>
                  <a:schemeClr val="bg1"/>
                </a:solidFill>
                <a:cs typeface="Arial"/>
                <a:sym typeface="Century Gothic"/>
              </a:rPr>
              <a:t>Regulatorik treibt die Digitalisierung und Transparenz der Lieferkette mit dem positiven Effekt der Risikominimierung für Unternehmen.</a:t>
            </a:r>
          </a:p>
        </p:txBody>
      </p:sp>
    </p:spTree>
    <p:extLst>
      <p:ext uri="{BB962C8B-B14F-4D97-AF65-F5344CB8AC3E}">
        <p14:creationId xmlns:p14="http://schemas.microsoft.com/office/powerpoint/2010/main" val="2403222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A2C9A-A733-17E6-4704-9AF3507848DB}"/>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3EB2D6B1-F3D2-2D4A-5FD6-D19D3F438334}"/>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DEB242AF-1E8A-3685-85F1-3A189EC54011}"/>
              </a:ext>
            </a:extLst>
          </p:cNvPr>
          <p:cNvSpPr txBox="1"/>
          <p:nvPr/>
        </p:nvSpPr>
        <p:spPr>
          <a:xfrm>
            <a:off x="734400" y="639276"/>
            <a:ext cx="3421720"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Über Tesisquare</a:t>
            </a:r>
          </a:p>
        </p:txBody>
      </p:sp>
      <p:pic>
        <p:nvPicPr>
          <p:cNvPr id="2" name="Video PS 2025">
            <a:hlinkClick r:id="" action="ppaction://media"/>
            <a:extLst>
              <a:ext uri="{FF2B5EF4-FFF2-40B4-BE49-F238E27FC236}">
                <a16:creationId xmlns:a16="http://schemas.microsoft.com/office/drawing/2014/main" id="{46E4F37F-05C3-0B6C-D4A1-EE99B9985B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4287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248D0-56BB-13EB-ED57-93788CAA68C3}"/>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56D58741-D6CA-DFEC-EB58-6E507A31CC56}"/>
              </a:ext>
            </a:extLst>
          </p:cNvPr>
          <p:cNvSpPr/>
          <p:nvPr/>
        </p:nvSpPr>
        <p:spPr>
          <a:xfrm rot="2700000">
            <a:off x="831341" y="741600"/>
            <a:ext cx="243896" cy="243896"/>
          </a:xfrm>
          <a:prstGeom prst="rect">
            <a:avLst/>
          </a:prstGeom>
          <a:solidFill>
            <a:srgbClr val="0A66DE"/>
          </a:solidFill>
          <a:ln>
            <a:solidFill>
              <a:srgbClr val="0A66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66" name="TextBox 65">
            <a:extLst>
              <a:ext uri="{FF2B5EF4-FFF2-40B4-BE49-F238E27FC236}">
                <a16:creationId xmlns:a16="http://schemas.microsoft.com/office/drawing/2014/main" id="{49436667-D2CC-2B80-1009-CC0D060EA8C8}"/>
              </a:ext>
            </a:extLst>
          </p:cNvPr>
          <p:cNvSpPr txBox="1"/>
          <p:nvPr/>
        </p:nvSpPr>
        <p:spPr>
          <a:xfrm>
            <a:off x="734399" y="639276"/>
            <a:ext cx="4808795" cy="523220"/>
          </a:xfrm>
          <a:prstGeom prst="rect">
            <a:avLst/>
          </a:prstGeom>
          <a:noFill/>
        </p:spPr>
        <p:txBody>
          <a:bodyPr wrap="square" rtlCol="0">
            <a:spAutoFit/>
          </a:bodyPr>
          <a:lstStyle/>
          <a:p>
            <a:pPr marL="442913" indent="-442913">
              <a:spcBef>
                <a:spcPts val="1000"/>
              </a:spcBef>
            </a:pPr>
            <a:r>
              <a:rPr lang="de-DE" sz="2800" b="1" noProof="0" dirty="0">
                <a:solidFill>
                  <a:schemeClr val="bg1"/>
                </a:solidFill>
              </a:rPr>
              <a:t>    </a:t>
            </a:r>
            <a:r>
              <a:rPr lang="de-DE" sz="2800" b="1" dirty="0">
                <a:solidFill>
                  <a:schemeClr val="bg1"/>
                </a:solidFill>
              </a:rPr>
              <a:t>ESG Vertical Ansatz </a:t>
            </a:r>
            <a:endParaRPr lang="de-DE" sz="2800" b="1" noProof="0" dirty="0">
              <a:solidFill>
                <a:schemeClr val="bg1"/>
              </a:solidFill>
            </a:endParaRPr>
          </a:p>
        </p:txBody>
      </p:sp>
      <p:sp>
        <p:nvSpPr>
          <p:cNvPr id="2" name="Rectangle 10">
            <a:extLst>
              <a:ext uri="{FF2B5EF4-FFF2-40B4-BE49-F238E27FC236}">
                <a16:creationId xmlns:a16="http://schemas.microsoft.com/office/drawing/2014/main" id="{4D64F1A4-7A34-8F97-A603-CD8F39493820}"/>
              </a:ext>
            </a:extLst>
          </p:cNvPr>
          <p:cNvSpPr/>
          <p:nvPr/>
        </p:nvSpPr>
        <p:spPr>
          <a:xfrm rot="2700000">
            <a:off x="832097" y="740606"/>
            <a:ext cx="243896" cy="243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solidFill>
                <a:srgbClr val="0A66DE"/>
              </a:solidFill>
            </a:endParaRPr>
          </a:p>
        </p:txBody>
      </p:sp>
      <p:sp>
        <p:nvSpPr>
          <p:cNvPr id="3" name="Google Shape;1344;p57">
            <a:extLst>
              <a:ext uri="{FF2B5EF4-FFF2-40B4-BE49-F238E27FC236}">
                <a16:creationId xmlns:a16="http://schemas.microsoft.com/office/drawing/2014/main" id="{4174CB3C-6545-8EA3-4F71-832718526967}"/>
              </a:ext>
            </a:extLst>
          </p:cNvPr>
          <p:cNvSpPr/>
          <p:nvPr/>
        </p:nvSpPr>
        <p:spPr>
          <a:xfrm>
            <a:off x="9623653" y="2386418"/>
            <a:ext cx="2286213" cy="2154212"/>
          </a:xfrm>
          <a:prstGeom prst="rect">
            <a:avLst/>
          </a:prstGeom>
          <a:solidFill>
            <a:srgbClr val="FFFFFF">
              <a:alpha val="50000"/>
            </a:srgbClr>
          </a:solidFill>
          <a:ln>
            <a:noFill/>
          </a:ln>
        </p:spPr>
        <p:txBody>
          <a:bodyPr spcFirstLastPara="1" wrap="square" lIns="91425" tIns="45700" rIns="91425" bIns="45700" anchor="t" anchorCtr="0">
            <a:noAutofit/>
          </a:bodyPr>
          <a:lstStyle/>
          <a:p>
            <a:pPr marL="0" marR="0" lvl="1" indent="0" algn="ctr" defTabSz="914400" eaLnBrk="1" fontAlgn="auto" latinLnBrk="0" hangingPunct="1">
              <a:lnSpc>
                <a:spcPct val="100000"/>
              </a:lnSpc>
              <a:spcBef>
                <a:spcPts val="60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SALES</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 name="Rettangolo con angoli arrotondati 3">
            <a:extLst>
              <a:ext uri="{FF2B5EF4-FFF2-40B4-BE49-F238E27FC236}">
                <a16:creationId xmlns:a16="http://schemas.microsoft.com/office/drawing/2014/main" id="{D90068A2-984F-0759-16EA-0BC9B7CB9C5B}"/>
              </a:ext>
            </a:extLst>
          </p:cNvPr>
          <p:cNvSpPr/>
          <p:nvPr/>
        </p:nvSpPr>
        <p:spPr>
          <a:xfrm>
            <a:off x="9495892" y="2390339"/>
            <a:ext cx="2413974" cy="2589385"/>
          </a:xfrm>
          <a:prstGeom prst="roundRect">
            <a:avLst>
              <a:gd name="adj" fmla="val 2639"/>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1343;p57">
            <a:extLst>
              <a:ext uri="{FF2B5EF4-FFF2-40B4-BE49-F238E27FC236}">
                <a16:creationId xmlns:a16="http://schemas.microsoft.com/office/drawing/2014/main" id="{F0CDB9D3-B359-DA4B-855E-4DA5B09772F5}"/>
              </a:ext>
            </a:extLst>
          </p:cNvPr>
          <p:cNvSpPr/>
          <p:nvPr/>
        </p:nvSpPr>
        <p:spPr>
          <a:xfrm>
            <a:off x="6259923" y="2386418"/>
            <a:ext cx="3162191" cy="2154212"/>
          </a:xfrm>
          <a:prstGeom prst="rect">
            <a:avLst/>
          </a:prstGeom>
          <a:solidFill>
            <a:srgbClr val="FFFFFF">
              <a:alpha val="50000"/>
            </a:srgbClr>
          </a:solidFill>
          <a:ln>
            <a:noFill/>
          </a:ln>
        </p:spPr>
        <p:txBody>
          <a:bodyPr spcFirstLastPara="1" wrap="square" lIns="91425" tIns="45700" rIns="91425" bIns="45700" anchor="t" anchorCtr="0">
            <a:noAutofit/>
          </a:bodyPr>
          <a:lstStyle/>
          <a:p>
            <a:pPr marL="0" marR="0" lvl="1" indent="0" algn="ctr" defTabSz="914400" eaLnBrk="1" fontAlgn="auto" latinLnBrk="0" hangingPunct="1">
              <a:lnSpc>
                <a:spcPct val="100000"/>
              </a:lnSpc>
              <a:spcBef>
                <a:spcPts val="60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FFFFFF"/>
                </a:solidFill>
                <a:effectLst/>
                <a:uLnTx/>
                <a:uFillTx/>
                <a:ea typeface="Century Gothic"/>
                <a:cs typeface="Century Gothic"/>
                <a:sym typeface="Century Gothic"/>
              </a:rPr>
              <a:t> </a:t>
            </a: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TMS</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6" name="Rettangolo con angoli arrotondati 6">
            <a:extLst>
              <a:ext uri="{FF2B5EF4-FFF2-40B4-BE49-F238E27FC236}">
                <a16:creationId xmlns:a16="http://schemas.microsoft.com/office/drawing/2014/main" id="{B7FF5F37-1E03-8716-6687-AB25C50D5495}"/>
              </a:ext>
            </a:extLst>
          </p:cNvPr>
          <p:cNvSpPr/>
          <p:nvPr/>
        </p:nvSpPr>
        <p:spPr>
          <a:xfrm>
            <a:off x="6271789" y="2390339"/>
            <a:ext cx="3150326" cy="2589385"/>
          </a:xfrm>
          <a:prstGeom prst="roundRect">
            <a:avLst>
              <a:gd name="adj" fmla="val 2639"/>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Google Shape;1342;p57">
            <a:extLst>
              <a:ext uri="{FF2B5EF4-FFF2-40B4-BE49-F238E27FC236}">
                <a16:creationId xmlns:a16="http://schemas.microsoft.com/office/drawing/2014/main" id="{E149E552-6481-1A33-D9EC-555B86252C41}"/>
              </a:ext>
            </a:extLst>
          </p:cNvPr>
          <p:cNvSpPr/>
          <p:nvPr/>
        </p:nvSpPr>
        <p:spPr>
          <a:xfrm>
            <a:off x="5338991" y="2386418"/>
            <a:ext cx="847156" cy="2154212"/>
          </a:xfrm>
          <a:prstGeom prst="rect">
            <a:avLst/>
          </a:prstGeom>
          <a:solidFill>
            <a:srgbClr val="FFFFFF">
              <a:alpha val="50000"/>
            </a:srgbClr>
          </a:solidFill>
          <a:ln>
            <a:noFill/>
          </a:ln>
        </p:spPr>
        <p:txBody>
          <a:bodyPr spcFirstLastPara="1" wrap="square" lIns="36000" tIns="45700" rIns="36000" bIns="45700" anchor="t" anchorCtr="0">
            <a:noAutofit/>
          </a:bodyPr>
          <a:lstStyle/>
          <a:p>
            <a:pPr marL="0" marR="0" lvl="1" indent="0" algn="ctr" defTabSz="914400" eaLnBrk="1" fontAlgn="auto" latinLnBrk="0" hangingPunct="1">
              <a:lnSpc>
                <a:spcPct val="100000"/>
              </a:lnSpc>
              <a:spcBef>
                <a:spcPts val="60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FFFFFF"/>
                </a:solidFill>
                <a:effectLst/>
                <a:uLnTx/>
                <a:uFillTx/>
                <a:ea typeface="Century Gothic"/>
                <a:cs typeface="Century Gothic"/>
                <a:sym typeface="Century Gothic"/>
              </a:rPr>
              <a:t> </a:t>
            </a: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MAKE</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8" name="Rettangolo con angoli arrotondati 9">
            <a:extLst>
              <a:ext uri="{FF2B5EF4-FFF2-40B4-BE49-F238E27FC236}">
                <a16:creationId xmlns:a16="http://schemas.microsoft.com/office/drawing/2014/main" id="{87D3FBA1-912E-CE01-7338-5CECAFDD6C6A}"/>
              </a:ext>
            </a:extLst>
          </p:cNvPr>
          <p:cNvSpPr/>
          <p:nvPr/>
        </p:nvSpPr>
        <p:spPr>
          <a:xfrm>
            <a:off x="5328702" y="2390339"/>
            <a:ext cx="857445" cy="2589385"/>
          </a:xfrm>
          <a:prstGeom prst="roundRect">
            <a:avLst>
              <a:gd name="adj" fmla="val 8494"/>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Google Shape;1345;p57">
            <a:extLst>
              <a:ext uri="{FF2B5EF4-FFF2-40B4-BE49-F238E27FC236}">
                <a16:creationId xmlns:a16="http://schemas.microsoft.com/office/drawing/2014/main" id="{31B74EE9-AE5E-9EF2-B14B-0F7C67A936CE}"/>
              </a:ext>
            </a:extLst>
          </p:cNvPr>
          <p:cNvSpPr/>
          <p:nvPr/>
        </p:nvSpPr>
        <p:spPr>
          <a:xfrm>
            <a:off x="2150982" y="2386748"/>
            <a:ext cx="3113312" cy="2594107"/>
          </a:xfrm>
          <a:prstGeom prst="rect">
            <a:avLst/>
          </a:prstGeom>
          <a:solidFill>
            <a:srgbClr val="FFFFFF">
              <a:alpha val="50000"/>
            </a:srgbClr>
          </a:solidFill>
          <a:ln>
            <a:noFill/>
          </a:ln>
        </p:spPr>
        <p:txBody>
          <a:bodyPr spcFirstLastPara="1" wrap="square" lIns="91425" tIns="45700" rIns="91425" bIns="45700" anchor="t" anchorCtr="0">
            <a:noAutofit/>
          </a:bodyPr>
          <a:lstStyle/>
          <a:p>
            <a:pPr marL="0" marR="0" lvl="1" indent="0" algn="ctr" defTabSz="914400" eaLnBrk="1" fontAlgn="auto" latinLnBrk="0" hangingPunct="1">
              <a:lnSpc>
                <a:spcPct val="100000"/>
              </a:lnSpc>
              <a:spcBef>
                <a:spcPts val="60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SRM</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10" name="Rettangolo con angoli arrotondati 12">
            <a:extLst>
              <a:ext uri="{FF2B5EF4-FFF2-40B4-BE49-F238E27FC236}">
                <a16:creationId xmlns:a16="http://schemas.microsoft.com/office/drawing/2014/main" id="{18A5E0E6-E38E-6229-BEB3-E68D05B558AE}"/>
              </a:ext>
            </a:extLst>
          </p:cNvPr>
          <p:cNvSpPr/>
          <p:nvPr/>
        </p:nvSpPr>
        <p:spPr>
          <a:xfrm>
            <a:off x="2150981" y="2394700"/>
            <a:ext cx="3105757" cy="2594107"/>
          </a:xfrm>
          <a:prstGeom prst="roundRect">
            <a:avLst>
              <a:gd name="adj" fmla="val 3201"/>
            </a:avLst>
          </a:prstGeom>
          <a:noFill/>
          <a:ln w="19050" cap="flat" cmpd="sng" algn="ctr">
            <a:solidFill>
              <a:srgbClr val="009EE0">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1296;p56">
            <a:extLst>
              <a:ext uri="{FF2B5EF4-FFF2-40B4-BE49-F238E27FC236}">
                <a16:creationId xmlns:a16="http://schemas.microsoft.com/office/drawing/2014/main" id="{75E80B3B-A046-920C-C8F9-5011972CA29B}"/>
              </a:ext>
            </a:extLst>
          </p:cNvPr>
          <p:cNvSpPr/>
          <p:nvPr/>
        </p:nvSpPr>
        <p:spPr>
          <a:xfrm>
            <a:off x="2156603" y="1837426"/>
            <a:ext cx="9739223" cy="267419"/>
          </a:xfrm>
          <a:prstGeom prst="roundRect">
            <a:avLst>
              <a:gd name="adj" fmla="val 20456"/>
            </a:avLst>
          </a:prstGeom>
          <a:solidFill>
            <a:srgbClr val="FFFFFF">
              <a:alpha val="50000"/>
            </a:srgbClr>
          </a:solidFill>
          <a:ln w="19050">
            <a:solidFill>
              <a:srgbClr val="003C5F"/>
            </a:solidFill>
          </a:ln>
        </p:spPr>
        <p:txBody>
          <a:bodyPr spcFirstLastPara="1" wrap="square" lIns="91425" tIns="45700" rIns="91425" bIns="45700" anchor="ctr"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CONTROL TOWER - ANALYTICS AND KPI DASHBOARD</a:t>
            </a:r>
            <a:endParaRPr kumimoji="0" sz="11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12" name="Rettangolo con angoli arrotondati 14">
            <a:extLst>
              <a:ext uri="{FF2B5EF4-FFF2-40B4-BE49-F238E27FC236}">
                <a16:creationId xmlns:a16="http://schemas.microsoft.com/office/drawing/2014/main" id="{35966342-9C03-2657-11D9-FDAF24DD0FCC}"/>
              </a:ext>
            </a:extLst>
          </p:cNvPr>
          <p:cNvSpPr/>
          <p:nvPr/>
        </p:nvSpPr>
        <p:spPr>
          <a:xfrm>
            <a:off x="2068036" y="1751161"/>
            <a:ext cx="9921250" cy="4080295"/>
          </a:xfrm>
          <a:prstGeom prst="roundRect">
            <a:avLst>
              <a:gd name="adj" fmla="val 2303"/>
            </a:avLst>
          </a:prstGeom>
          <a:noFill/>
          <a:ln w="19050" cap="flat" cmpd="sng" algn="ctr">
            <a:solidFill>
              <a:srgbClr val="003C5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1317;p56">
            <a:extLst>
              <a:ext uri="{FF2B5EF4-FFF2-40B4-BE49-F238E27FC236}">
                <a16:creationId xmlns:a16="http://schemas.microsoft.com/office/drawing/2014/main" id="{90349FED-14E0-337B-2677-87EF8871AD97}"/>
              </a:ext>
            </a:extLst>
          </p:cNvPr>
          <p:cNvSpPr/>
          <p:nvPr/>
        </p:nvSpPr>
        <p:spPr>
          <a:xfrm>
            <a:off x="10948375" y="2118863"/>
            <a:ext cx="1075821" cy="221771"/>
          </a:xfrm>
          <a:prstGeom prst="rect">
            <a:avLst/>
          </a:prstGeom>
          <a:noFill/>
          <a:ln>
            <a:noFill/>
          </a:ln>
        </p:spPr>
        <p:txBody>
          <a:bodyPr spcFirstLastPara="1" wrap="square" lIns="0" tIns="45700" rIns="0" bIns="45700" anchor="ctr" anchorCtr="0">
            <a:noAutofit/>
          </a:bodyPr>
          <a:lstStyle/>
          <a:p>
            <a:pPr algn="ctr">
              <a:buClr>
                <a:srgbClr val="000000"/>
              </a:buClr>
              <a:buSzPts val="900"/>
              <a:buFont typeface="Arial"/>
              <a:buNone/>
            </a:pPr>
            <a:r>
              <a:rPr lang="en-US" sz="900" b="1" kern="0" dirty="0">
                <a:solidFill>
                  <a:schemeClr val="bg1"/>
                </a:solidFill>
                <a:ea typeface="Century Gothic"/>
                <a:cs typeface="Century Gothic"/>
                <a:sym typeface="Century Gothic"/>
              </a:rPr>
              <a:t>DOWNSTREAM</a:t>
            </a:r>
            <a:endParaRPr sz="900" b="1" kern="0" dirty="0">
              <a:solidFill>
                <a:schemeClr val="bg1"/>
              </a:solidFill>
              <a:ea typeface="Century Gothic"/>
              <a:cs typeface="Century Gothic"/>
              <a:sym typeface="Century Gothic"/>
            </a:endParaRPr>
          </a:p>
        </p:txBody>
      </p:sp>
      <p:sp>
        <p:nvSpPr>
          <p:cNvPr id="14" name="Google Shape;1318;p56">
            <a:extLst>
              <a:ext uri="{FF2B5EF4-FFF2-40B4-BE49-F238E27FC236}">
                <a16:creationId xmlns:a16="http://schemas.microsoft.com/office/drawing/2014/main" id="{7D5EF12A-7259-142B-A828-3D449754DBC4}"/>
              </a:ext>
            </a:extLst>
          </p:cNvPr>
          <p:cNvSpPr/>
          <p:nvPr/>
        </p:nvSpPr>
        <p:spPr>
          <a:xfrm>
            <a:off x="2017588" y="2121045"/>
            <a:ext cx="889108" cy="221771"/>
          </a:xfrm>
          <a:prstGeom prst="rect">
            <a:avLst/>
          </a:prstGeom>
          <a:noFill/>
          <a:ln>
            <a:noFill/>
          </a:ln>
        </p:spPr>
        <p:txBody>
          <a:bodyPr spcFirstLastPara="1" wrap="square" lIns="0" tIns="45700" rIns="0" bIns="45700" anchor="ctr" anchorCtr="0">
            <a:noAutofit/>
          </a:bodyPr>
          <a:lstStyle/>
          <a:p>
            <a:pPr algn="ctr">
              <a:buClr>
                <a:srgbClr val="000000"/>
              </a:buClr>
              <a:buSzPts val="900"/>
              <a:buFont typeface="Arial"/>
              <a:buNone/>
            </a:pPr>
            <a:r>
              <a:rPr lang="en-US" sz="900" b="1" kern="0" dirty="0">
                <a:solidFill>
                  <a:schemeClr val="bg1"/>
                </a:solidFill>
                <a:ea typeface="Century Gothic"/>
                <a:cs typeface="Century Gothic"/>
                <a:sym typeface="Century Gothic"/>
              </a:rPr>
              <a:t>UPSTREAM</a:t>
            </a:r>
            <a:endParaRPr sz="900" b="1" kern="0" dirty="0">
              <a:solidFill>
                <a:schemeClr val="bg1"/>
              </a:solidFill>
              <a:ea typeface="Century Gothic"/>
              <a:cs typeface="Century Gothic"/>
              <a:sym typeface="Century Gothic"/>
            </a:endParaRPr>
          </a:p>
        </p:txBody>
      </p:sp>
      <p:cxnSp>
        <p:nvCxnSpPr>
          <p:cNvPr id="15" name="Google Shape;1319;p56">
            <a:extLst>
              <a:ext uri="{FF2B5EF4-FFF2-40B4-BE49-F238E27FC236}">
                <a16:creationId xmlns:a16="http://schemas.microsoft.com/office/drawing/2014/main" id="{F996302E-F67B-7D79-925E-185890C8AF14}"/>
              </a:ext>
            </a:extLst>
          </p:cNvPr>
          <p:cNvCxnSpPr>
            <a:cxnSpLocks/>
            <a:stCxn id="14" idx="3"/>
            <a:endCxn id="13" idx="1"/>
          </p:cNvCxnSpPr>
          <p:nvPr/>
        </p:nvCxnSpPr>
        <p:spPr>
          <a:xfrm flipV="1">
            <a:off x="2906696" y="2229749"/>
            <a:ext cx="8041679" cy="2182"/>
          </a:xfrm>
          <a:prstGeom prst="straightConnector1">
            <a:avLst/>
          </a:prstGeom>
          <a:noFill/>
          <a:ln w="28575" cap="flat" cmpd="sng">
            <a:solidFill>
              <a:srgbClr val="009EE0"/>
            </a:solidFill>
            <a:prstDash val="solid"/>
            <a:miter lim="800000"/>
            <a:headEnd type="arrow" w="med" len="med"/>
            <a:tailEnd type="arrow" w="med" len="med"/>
          </a:ln>
        </p:spPr>
      </p:cxnSp>
      <p:sp>
        <p:nvSpPr>
          <p:cNvPr id="16" name="Google Shape;1349;p57">
            <a:extLst>
              <a:ext uri="{FF2B5EF4-FFF2-40B4-BE49-F238E27FC236}">
                <a16:creationId xmlns:a16="http://schemas.microsoft.com/office/drawing/2014/main" id="{E2928D7E-82B0-FF85-7BA5-81A30AD86B62}"/>
              </a:ext>
            </a:extLst>
          </p:cNvPr>
          <p:cNvSpPr/>
          <p:nvPr/>
        </p:nvSpPr>
        <p:spPr>
          <a:xfrm>
            <a:off x="8662333"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PRICE LIST RATE</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&amp; SETTLEMENT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17" name="Google Shape;1350;p57">
            <a:extLst>
              <a:ext uri="{FF2B5EF4-FFF2-40B4-BE49-F238E27FC236}">
                <a16:creationId xmlns:a16="http://schemas.microsoft.com/office/drawing/2014/main" id="{3A766183-9021-97F2-E08E-162D23C6EB35}"/>
              </a:ext>
            </a:extLst>
          </p:cNvPr>
          <p:cNvSpPr/>
          <p:nvPr/>
        </p:nvSpPr>
        <p:spPr>
          <a:xfrm>
            <a:off x="8662333"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RATE</a:t>
            </a:r>
            <a:b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SIMULATION</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18" name="Google Shape;1351;p57">
            <a:extLst>
              <a:ext uri="{FF2B5EF4-FFF2-40B4-BE49-F238E27FC236}">
                <a16:creationId xmlns:a16="http://schemas.microsoft.com/office/drawing/2014/main" id="{AB3A2A02-54BF-7E03-18EA-172ADC1C797C}"/>
              </a:ext>
            </a:extLst>
          </p:cNvPr>
          <p:cNvSpPr/>
          <p:nvPr/>
        </p:nvSpPr>
        <p:spPr>
          <a:xfrm>
            <a:off x="8662333"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TENDER </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19" name="Google Shape;1352;p57">
            <a:extLst>
              <a:ext uri="{FF2B5EF4-FFF2-40B4-BE49-F238E27FC236}">
                <a16:creationId xmlns:a16="http://schemas.microsoft.com/office/drawing/2014/main" id="{7AAC52C8-5449-73C0-5809-4172B7CBBA00}"/>
              </a:ext>
            </a:extLst>
          </p:cNvPr>
          <p:cNvSpPr/>
          <p:nvPr/>
        </p:nvSpPr>
        <p:spPr>
          <a:xfrm>
            <a:off x="8662333"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COSTING</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0" name="Google Shape;1354;p57">
            <a:extLst>
              <a:ext uri="{FF2B5EF4-FFF2-40B4-BE49-F238E27FC236}">
                <a16:creationId xmlns:a16="http://schemas.microsoft.com/office/drawing/2014/main" id="{00D21974-90A2-7191-34C8-C447CFC007E0}"/>
              </a:ext>
            </a:extLst>
          </p:cNvPr>
          <p:cNvSpPr/>
          <p:nvPr/>
        </p:nvSpPr>
        <p:spPr>
          <a:xfrm>
            <a:off x="6338063"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TRANSPORT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PLANNING</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1" name="Google Shape;1355;p57">
            <a:extLst>
              <a:ext uri="{FF2B5EF4-FFF2-40B4-BE49-F238E27FC236}">
                <a16:creationId xmlns:a16="http://schemas.microsoft.com/office/drawing/2014/main" id="{2122EFB2-C0B9-315D-65E3-AFF9733AD547}"/>
              </a:ext>
            </a:extLst>
          </p:cNvPr>
          <p:cNvSpPr/>
          <p:nvPr/>
        </p:nvSpPr>
        <p:spPr>
          <a:xfrm>
            <a:off x="6338063"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OPTIMAL</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CARRIER</a:t>
            </a:r>
            <a:endParaRPr kumimoji="0" sz="6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22" name="Google Shape;1356;p57">
            <a:extLst>
              <a:ext uri="{FF2B5EF4-FFF2-40B4-BE49-F238E27FC236}">
                <a16:creationId xmlns:a16="http://schemas.microsoft.com/office/drawing/2014/main" id="{D097EC84-3B49-E4BD-AC61-F8446005D4AC}"/>
              </a:ext>
            </a:extLst>
          </p:cNvPr>
          <p:cNvSpPr/>
          <p:nvPr/>
        </p:nvSpPr>
        <p:spPr>
          <a:xfrm>
            <a:off x="6338063" y="4159020"/>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NETWORK</a:t>
            </a:r>
            <a:b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MODEL MAP</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23" name="Google Shape;1357;p57">
            <a:extLst>
              <a:ext uri="{FF2B5EF4-FFF2-40B4-BE49-F238E27FC236}">
                <a16:creationId xmlns:a16="http://schemas.microsoft.com/office/drawing/2014/main" id="{1D911AC5-13D9-E064-8179-2EF5157841F2}"/>
              </a:ext>
            </a:extLst>
          </p:cNvPr>
          <p:cNvSpPr/>
          <p:nvPr/>
        </p:nvSpPr>
        <p:spPr>
          <a:xfrm>
            <a:off x="6338063"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PLANNING</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4" name="Google Shape;1358;p57">
            <a:extLst>
              <a:ext uri="{FF2B5EF4-FFF2-40B4-BE49-F238E27FC236}">
                <a16:creationId xmlns:a16="http://schemas.microsoft.com/office/drawing/2014/main" id="{26D35F9A-74D4-5A18-A76B-A5A92B315E61}"/>
              </a:ext>
            </a:extLst>
          </p:cNvPr>
          <p:cNvSpPr/>
          <p:nvPr/>
        </p:nvSpPr>
        <p:spPr>
          <a:xfrm>
            <a:off x="6338063"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ROUTE OPTIMIZATION</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25" name="Google Shape;1359;p57">
            <a:extLst>
              <a:ext uri="{FF2B5EF4-FFF2-40B4-BE49-F238E27FC236}">
                <a16:creationId xmlns:a16="http://schemas.microsoft.com/office/drawing/2014/main" id="{BB318E2F-137E-D968-32EC-C319F57A817E}"/>
              </a:ext>
            </a:extLst>
          </p:cNvPr>
          <p:cNvSpPr/>
          <p:nvPr/>
        </p:nvSpPr>
        <p:spPr>
          <a:xfrm>
            <a:off x="6338063"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LOAD</a:t>
            </a: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OPTIMIZATION</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6" name="Google Shape;1361;p57">
            <a:extLst>
              <a:ext uri="{FF2B5EF4-FFF2-40B4-BE49-F238E27FC236}">
                <a16:creationId xmlns:a16="http://schemas.microsoft.com/office/drawing/2014/main" id="{14003CFE-6CB9-12BD-BCC9-7F2E29A7D674}"/>
              </a:ext>
            </a:extLst>
          </p:cNvPr>
          <p:cNvSpPr/>
          <p:nvPr/>
        </p:nvSpPr>
        <p:spPr>
          <a:xfrm>
            <a:off x="7888771"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9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TRACK &amp; TRACE VISIBILITY</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7" name="Google Shape;1362;p57">
            <a:extLst>
              <a:ext uri="{FF2B5EF4-FFF2-40B4-BE49-F238E27FC236}">
                <a16:creationId xmlns:a16="http://schemas.microsoft.com/office/drawing/2014/main" id="{A5187B22-E4E2-1B73-9CE2-0651043E6095}"/>
              </a:ext>
            </a:extLst>
          </p:cNvPr>
          <p:cNvSpPr/>
          <p:nvPr/>
        </p:nvSpPr>
        <p:spPr>
          <a:xfrm>
            <a:off x="7888771"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EXECUTION</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8" name="Google Shape;1363;p57">
            <a:extLst>
              <a:ext uri="{FF2B5EF4-FFF2-40B4-BE49-F238E27FC236}">
                <a16:creationId xmlns:a16="http://schemas.microsoft.com/office/drawing/2014/main" id="{AE136A77-5A43-CA9E-1117-E065C4D1797D}"/>
              </a:ext>
            </a:extLst>
          </p:cNvPr>
          <p:cNvSpPr/>
          <p:nvPr/>
        </p:nvSpPr>
        <p:spPr>
          <a:xfrm>
            <a:off x="7888771"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PALLET</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29" name="Google Shape;1364;p57">
            <a:extLst>
              <a:ext uri="{FF2B5EF4-FFF2-40B4-BE49-F238E27FC236}">
                <a16:creationId xmlns:a16="http://schemas.microsoft.com/office/drawing/2014/main" id="{096440AE-1605-0598-0235-B2D8D5117364}"/>
              </a:ext>
            </a:extLst>
          </p:cNvPr>
          <p:cNvSpPr/>
          <p:nvPr/>
        </p:nvSpPr>
        <p:spPr>
          <a:xfrm>
            <a:off x="7888771" y="4159020"/>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GREEN &amp; SUSTAINABILITY</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0" name="Google Shape;1365;p57">
            <a:extLst>
              <a:ext uri="{FF2B5EF4-FFF2-40B4-BE49-F238E27FC236}">
                <a16:creationId xmlns:a16="http://schemas.microsoft.com/office/drawing/2014/main" id="{0BB0913E-1EAC-66DD-BC87-60850226FFA4}"/>
              </a:ext>
            </a:extLst>
          </p:cNvPr>
          <p:cNvSpPr/>
          <p:nvPr/>
        </p:nvSpPr>
        <p:spPr>
          <a:xfrm>
            <a:off x="7888771"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CLAIMS</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1" name="Google Shape;1366;p57">
            <a:extLst>
              <a:ext uri="{FF2B5EF4-FFF2-40B4-BE49-F238E27FC236}">
                <a16:creationId xmlns:a16="http://schemas.microsoft.com/office/drawing/2014/main" id="{0C96F9D9-82D6-E863-06D2-D04521D0A4F5}"/>
              </a:ext>
            </a:extLst>
          </p:cNvPr>
          <p:cNvSpPr/>
          <p:nvPr/>
        </p:nvSpPr>
        <p:spPr>
          <a:xfrm>
            <a:off x="7888771"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REAL-TIME</a:t>
            </a: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VISIBILITY</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2" name="Google Shape;1368;p57">
            <a:extLst>
              <a:ext uri="{FF2B5EF4-FFF2-40B4-BE49-F238E27FC236}">
                <a16:creationId xmlns:a16="http://schemas.microsoft.com/office/drawing/2014/main" id="{E51306AE-649E-239E-CB6D-1DCE5DAE9812}"/>
              </a:ext>
            </a:extLst>
          </p:cNvPr>
          <p:cNvSpPr/>
          <p:nvPr/>
        </p:nvSpPr>
        <p:spPr>
          <a:xfrm>
            <a:off x="7114341"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9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CARRIER PORTAL ENGAGEMENT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3" name="Google Shape;1369;p57">
            <a:extLst>
              <a:ext uri="{FF2B5EF4-FFF2-40B4-BE49-F238E27FC236}">
                <a16:creationId xmlns:a16="http://schemas.microsoft.com/office/drawing/2014/main" id="{F0C3D53A-4149-E4BF-C90F-88EACA4A9C3E}"/>
              </a:ext>
            </a:extLst>
          </p:cNvPr>
          <p:cNvSpPr/>
          <p:nvPr/>
        </p:nvSpPr>
        <p:spPr>
          <a:xfrm>
            <a:off x="7114341"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SLOT</a:t>
            </a:r>
            <a:b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BOOKING</a:t>
            </a:r>
            <a:endParaRPr kumimoji="0" sz="6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34" name="Google Shape;1370;p57">
            <a:extLst>
              <a:ext uri="{FF2B5EF4-FFF2-40B4-BE49-F238E27FC236}">
                <a16:creationId xmlns:a16="http://schemas.microsoft.com/office/drawing/2014/main" id="{6E3DF9E4-9BB6-9CB5-ABAF-C3F67141C166}"/>
              </a:ext>
            </a:extLst>
          </p:cNvPr>
          <p:cNvSpPr/>
          <p:nvPr/>
        </p:nvSpPr>
        <p:spPr>
          <a:xfrm>
            <a:off x="7114341"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YARD MANAGEMENT</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5" name="Google Shape;1371;p57">
            <a:extLst>
              <a:ext uri="{FF2B5EF4-FFF2-40B4-BE49-F238E27FC236}">
                <a16:creationId xmlns:a16="http://schemas.microsoft.com/office/drawing/2014/main" id="{C2E3BBA5-1618-5EA3-51CE-A98E6EA04011}"/>
              </a:ext>
            </a:extLst>
          </p:cNvPr>
          <p:cNvSpPr/>
          <p:nvPr/>
        </p:nvSpPr>
        <p:spPr>
          <a:xfrm>
            <a:off x="7114341"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9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COLLABORATION</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6" name="Google Shape;1372;p57">
            <a:extLst>
              <a:ext uri="{FF2B5EF4-FFF2-40B4-BE49-F238E27FC236}">
                <a16:creationId xmlns:a16="http://schemas.microsoft.com/office/drawing/2014/main" id="{AEF584ED-FF31-3CF4-D131-659FE903A189}"/>
              </a:ext>
            </a:extLst>
          </p:cNvPr>
          <p:cNvSpPr/>
          <p:nvPr/>
        </p:nvSpPr>
        <p:spPr>
          <a:xfrm>
            <a:off x="7114341"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REQUEST FOR QUOTATION</a:t>
            </a:r>
            <a:endParaRPr kumimoji="0" sz="6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37" name="Google Shape;1373;p57">
            <a:extLst>
              <a:ext uri="{FF2B5EF4-FFF2-40B4-BE49-F238E27FC236}">
                <a16:creationId xmlns:a16="http://schemas.microsoft.com/office/drawing/2014/main" id="{5A4F3D34-0B93-F0FB-3A85-7CC4FF5DF655}"/>
              </a:ext>
            </a:extLst>
          </p:cNvPr>
          <p:cNvSpPr/>
          <p:nvPr/>
        </p:nvSpPr>
        <p:spPr>
          <a:xfrm>
            <a:off x="7114341" y="4159020"/>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OMNI </a:t>
            </a:r>
            <a:b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COURIER</a:t>
            </a:r>
            <a:endParaRPr kumimoji="0" sz="6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38" name="Google Shape;1375;p57">
            <a:extLst>
              <a:ext uri="{FF2B5EF4-FFF2-40B4-BE49-F238E27FC236}">
                <a16:creationId xmlns:a16="http://schemas.microsoft.com/office/drawing/2014/main" id="{C8C530E0-8212-1BCB-4C88-F643532DEF6B}"/>
              </a:ext>
            </a:extLst>
          </p:cNvPr>
          <p:cNvSpPr/>
          <p:nvPr/>
        </p:nvSpPr>
        <p:spPr>
          <a:xfrm>
            <a:off x="9648760"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SALES OPERATIONS</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39" name="Google Shape;1376;p57">
            <a:extLst>
              <a:ext uri="{FF2B5EF4-FFF2-40B4-BE49-F238E27FC236}">
                <a16:creationId xmlns:a16="http://schemas.microsoft.com/office/drawing/2014/main" id="{B6B358AA-7179-53B2-85FF-E84230B4BF3C}"/>
              </a:ext>
            </a:extLst>
          </p:cNvPr>
          <p:cNvSpPr/>
          <p:nvPr/>
        </p:nvSpPr>
        <p:spPr>
          <a:xfrm>
            <a:off x="9648760"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ORDER &amp; PA</a:t>
            </a: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ORDER MANAGEMENT</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0" name="Google Shape;1377;p57">
            <a:extLst>
              <a:ext uri="{FF2B5EF4-FFF2-40B4-BE49-F238E27FC236}">
                <a16:creationId xmlns:a16="http://schemas.microsoft.com/office/drawing/2014/main" id="{3EE0F6DE-404C-DB6E-7004-908C1F9609C3}"/>
              </a:ext>
            </a:extLst>
          </p:cNvPr>
          <p:cNvSpPr/>
          <p:nvPr/>
        </p:nvSpPr>
        <p:spPr>
          <a:xfrm>
            <a:off x="9648760"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9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COLLABORATIVE REPLENISHMENT </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1" name="Google Shape;1378;p57">
            <a:extLst>
              <a:ext uri="{FF2B5EF4-FFF2-40B4-BE49-F238E27FC236}">
                <a16:creationId xmlns:a16="http://schemas.microsoft.com/office/drawing/2014/main" id="{3B8FC8EC-52B7-592A-6666-4C82DD234286}"/>
              </a:ext>
            </a:extLst>
          </p:cNvPr>
          <p:cNvSpPr/>
          <p:nvPr/>
        </p:nvSpPr>
        <p:spPr>
          <a:xfrm>
            <a:off x="9648760"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DELIVERY</a:t>
            </a:r>
            <a:b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NOTE</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42" name="Google Shape;1379;p57">
            <a:extLst>
              <a:ext uri="{FF2B5EF4-FFF2-40B4-BE49-F238E27FC236}">
                <a16:creationId xmlns:a16="http://schemas.microsoft.com/office/drawing/2014/main" id="{509A6A80-498A-3ED6-7E10-9F56C2EBAD94}"/>
              </a:ext>
            </a:extLst>
          </p:cNvPr>
          <p:cNvSpPr/>
          <p:nvPr/>
        </p:nvSpPr>
        <p:spPr>
          <a:xfrm>
            <a:off x="9648760"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DEPLOYMENT</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43" name="Google Shape;1378;p57">
            <a:extLst>
              <a:ext uri="{FF2B5EF4-FFF2-40B4-BE49-F238E27FC236}">
                <a16:creationId xmlns:a16="http://schemas.microsoft.com/office/drawing/2014/main" id="{830FB9B7-010D-37E3-21FB-D8EDDCC3C5CE}"/>
              </a:ext>
            </a:extLst>
          </p:cNvPr>
          <p:cNvSpPr/>
          <p:nvPr/>
        </p:nvSpPr>
        <p:spPr>
          <a:xfrm>
            <a:off x="9648760" y="4159020"/>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INVOICE MANAGEMENT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4" name="Google Shape;1381;p57">
            <a:extLst>
              <a:ext uri="{FF2B5EF4-FFF2-40B4-BE49-F238E27FC236}">
                <a16:creationId xmlns:a16="http://schemas.microsoft.com/office/drawing/2014/main" id="{195CD13E-5346-DF9D-CB5D-B9762CCA2CCE}"/>
              </a:ext>
            </a:extLst>
          </p:cNvPr>
          <p:cNvSpPr/>
          <p:nvPr/>
        </p:nvSpPr>
        <p:spPr>
          <a:xfrm>
            <a:off x="2220118"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ONE-SHOT BID</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p>
        </p:txBody>
      </p:sp>
      <p:sp>
        <p:nvSpPr>
          <p:cNvPr id="45" name="Google Shape;1382;p57">
            <a:extLst>
              <a:ext uri="{FF2B5EF4-FFF2-40B4-BE49-F238E27FC236}">
                <a16:creationId xmlns:a16="http://schemas.microsoft.com/office/drawing/2014/main" id="{8980B589-E21A-FA51-8E09-0B9D0243B0FA}"/>
              </a:ext>
            </a:extLst>
          </p:cNvPr>
          <p:cNvSpPr/>
          <p:nvPr/>
        </p:nvSpPr>
        <p:spPr>
          <a:xfrm>
            <a:off x="2220118"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SOURCING</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46" name="Google Shape;1383;p57">
            <a:extLst>
              <a:ext uri="{FF2B5EF4-FFF2-40B4-BE49-F238E27FC236}">
                <a16:creationId xmlns:a16="http://schemas.microsoft.com/office/drawing/2014/main" id="{A20649D7-C37F-5D70-11B7-8B15D14DB787}"/>
              </a:ext>
            </a:extLst>
          </p:cNvPr>
          <p:cNvSpPr/>
          <p:nvPr/>
        </p:nvSpPr>
        <p:spPr>
          <a:xfrm>
            <a:off x="2220118"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MULTI-ROUND</a:t>
            </a: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BID MANAGEMENT</a:t>
            </a:r>
          </a:p>
        </p:txBody>
      </p:sp>
      <p:sp>
        <p:nvSpPr>
          <p:cNvPr id="47" name="Google Shape;1384;p57">
            <a:extLst>
              <a:ext uri="{FF2B5EF4-FFF2-40B4-BE49-F238E27FC236}">
                <a16:creationId xmlns:a16="http://schemas.microsoft.com/office/drawing/2014/main" id="{FF9714A9-2FC4-20E3-832F-256CB7A7F10C}"/>
              </a:ext>
            </a:extLst>
          </p:cNvPr>
          <p:cNvSpPr/>
          <p:nvPr/>
        </p:nvSpPr>
        <p:spPr>
          <a:xfrm>
            <a:off x="2220118"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ITEM</a:t>
            </a:r>
          </a:p>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endParaRPr kumimoji="0" sz="1100" b="0" i="0" u="none" strike="noStrike" kern="0" cap="none" spc="0" normalizeH="0" baseline="0" noProof="0" dirty="0">
              <a:ln>
                <a:noFill/>
              </a:ln>
              <a:solidFill>
                <a:srgbClr val="000000"/>
              </a:solidFill>
              <a:effectLst/>
              <a:uLnTx/>
              <a:uFillTx/>
              <a:ea typeface="Century Gothic"/>
              <a:cs typeface="Century Gothic"/>
              <a:sym typeface="Century Gothic"/>
            </a:endParaRPr>
          </a:p>
        </p:txBody>
      </p:sp>
      <p:sp>
        <p:nvSpPr>
          <p:cNvPr id="48" name="Google Shape;1385;p57">
            <a:extLst>
              <a:ext uri="{FF2B5EF4-FFF2-40B4-BE49-F238E27FC236}">
                <a16:creationId xmlns:a16="http://schemas.microsoft.com/office/drawing/2014/main" id="{5F071395-BE27-50C1-EC70-CFC33DB2A60B}"/>
              </a:ext>
            </a:extLst>
          </p:cNvPr>
          <p:cNvSpPr/>
          <p:nvPr/>
        </p:nvSpPr>
        <p:spPr>
          <a:xfrm>
            <a:off x="2220118"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AUDIT &amp; NON- COMPLIANCE</a:t>
            </a:r>
          </a:p>
        </p:txBody>
      </p:sp>
      <p:sp>
        <p:nvSpPr>
          <p:cNvPr id="49" name="Google Shape;1387;p57">
            <a:extLst>
              <a:ext uri="{FF2B5EF4-FFF2-40B4-BE49-F238E27FC236}">
                <a16:creationId xmlns:a16="http://schemas.microsoft.com/office/drawing/2014/main" id="{FB12841E-5ABB-5EE1-5140-9CA0E4D8AE14}"/>
              </a:ext>
            </a:extLst>
          </p:cNvPr>
          <p:cNvSpPr/>
          <p:nvPr/>
        </p:nvSpPr>
        <p:spPr>
          <a:xfrm>
            <a:off x="3730491" y="3280415"/>
            <a:ext cx="693405"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7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COLLABORATIVE INVENTORY &amp; STOCK COUNT VISIBILITY </a:t>
            </a:r>
          </a:p>
        </p:txBody>
      </p:sp>
      <p:sp>
        <p:nvSpPr>
          <p:cNvPr id="50" name="Google Shape;1388;p57">
            <a:extLst>
              <a:ext uri="{FF2B5EF4-FFF2-40B4-BE49-F238E27FC236}">
                <a16:creationId xmlns:a16="http://schemas.microsoft.com/office/drawing/2014/main" id="{1B036D01-F8E0-57AB-2B02-A74B4818FE94}"/>
              </a:ext>
            </a:extLst>
          </p:cNvPr>
          <p:cNvSpPr/>
          <p:nvPr/>
        </p:nvSpPr>
        <p:spPr>
          <a:xfrm>
            <a:off x="3730491" y="3569185"/>
            <a:ext cx="693405"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9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CONSIGNMENT STOCK</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1" name="Google Shape;1389;p57">
            <a:extLst>
              <a:ext uri="{FF2B5EF4-FFF2-40B4-BE49-F238E27FC236}">
                <a16:creationId xmlns:a16="http://schemas.microsoft.com/office/drawing/2014/main" id="{EBD0B163-605C-C801-7C63-3866FEEFE823}"/>
              </a:ext>
            </a:extLst>
          </p:cNvPr>
          <p:cNvSpPr/>
          <p:nvPr/>
        </p:nvSpPr>
        <p:spPr>
          <a:xfrm>
            <a:off x="3734990" y="2685899"/>
            <a:ext cx="693405"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REPLENISHMENT</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2" name="Google Shape;1390;p57">
            <a:extLst>
              <a:ext uri="{FF2B5EF4-FFF2-40B4-BE49-F238E27FC236}">
                <a16:creationId xmlns:a16="http://schemas.microsoft.com/office/drawing/2014/main" id="{2C4DDA88-0ED5-570F-A51C-314AE3D51287}"/>
              </a:ext>
            </a:extLst>
          </p:cNvPr>
          <p:cNvSpPr/>
          <p:nvPr/>
        </p:nvSpPr>
        <p:spPr>
          <a:xfrm>
            <a:off x="3730491" y="2985968"/>
            <a:ext cx="693405"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FORECAST &amp; DELIVERY SCHEDULE</a:t>
            </a:r>
          </a:p>
        </p:txBody>
      </p:sp>
      <p:sp>
        <p:nvSpPr>
          <p:cNvPr id="53" name="Google Shape;1392;p57">
            <a:extLst>
              <a:ext uri="{FF2B5EF4-FFF2-40B4-BE49-F238E27FC236}">
                <a16:creationId xmlns:a16="http://schemas.microsoft.com/office/drawing/2014/main" id="{051C4C51-3D4A-D40B-2477-54FE02F3360B}"/>
              </a:ext>
            </a:extLst>
          </p:cNvPr>
          <p:cNvSpPr/>
          <p:nvPr/>
        </p:nvSpPr>
        <p:spPr>
          <a:xfrm>
            <a:off x="2967748" y="2985968"/>
            <a:ext cx="696858"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9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PRICE LIST &amp; CATALOGUE</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4" name="Google Shape;1393;p57">
            <a:extLst>
              <a:ext uri="{FF2B5EF4-FFF2-40B4-BE49-F238E27FC236}">
                <a16:creationId xmlns:a16="http://schemas.microsoft.com/office/drawing/2014/main" id="{BDB89EC3-7A5D-5D06-186C-C92386016F6C}"/>
              </a:ext>
            </a:extLst>
          </p:cNvPr>
          <p:cNvSpPr/>
          <p:nvPr/>
        </p:nvSpPr>
        <p:spPr>
          <a:xfrm>
            <a:off x="2968794" y="3862268"/>
            <a:ext cx="696858"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PR &amp; PO</a:t>
            </a:r>
            <a:endParaRPr kumimoji="0" sz="6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55" name="Google Shape;1394;p57">
            <a:extLst>
              <a:ext uri="{FF2B5EF4-FFF2-40B4-BE49-F238E27FC236}">
                <a16:creationId xmlns:a16="http://schemas.microsoft.com/office/drawing/2014/main" id="{CC93272B-01BD-EB07-DE1F-ABF28E55A9A9}"/>
              </a:ext>
            </a:extLst>
          </p:cNvPr>
          <p:cNvSpPr/>
          <p:nvPr/>
        </p:nvSpPr>
        <p:spPr>
          <a:xfrm>
            <a:off x="2968794" y="2685899"/>
            <a:ext cx="696858"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PROCUREMENT</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6" name="Google Shape;1395;p57">
            <a:extLst>
              <a:ext uri="{FF2B5EF4-FFF2-40B4-BE49-F238E27FC236}">
                <a16:creationId xmlns:a16="http://schemas.microsoft.com/office/drawing/2014/main" id="{DA3B1F13-C215-753D-B31F-3B3CB7860E38}"/>
              </a:ext>
            </a:extLst>
          </p:cNvPr>
          <p:cNvSpPr/>
          <p:nvPr/>
        </p:nvSpPr>
        <p:spPr>
          <a:xfrm>
            <a:off x="2967748" y="3280415"/>
            <a:ext cx="696858"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SCHEDULE AGREEMENT</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7" name="Google Shape;1396;p57">
            <a:extLst>
              <a:ext uri="{FF2B5EF4-FFF2-40B4-BE49-F238E27FC236}">
                <a16:creationId xmlns:a16="http://schemas.microsoft.com/office/drawing/2014/main" id="{D046D2BA-C0E4-172B-8F75-16E8347ADA85}"/>
              </a:ext>
            </a:extLst>
          </p:cNvPr>
          <p:cNvSpPr/>
          <p:nvPr/>
        </p:nvSpPr>
        <p:spPr>
          <a:xfrm>
            <a:off x="2967748" y="3569185"/>
            <a:ext cx="696858"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LONG-TERM DECLARATION</a:t>
            </a:r>
          </a:p>
        </p:txBody>
      </p:sp>
      <p:sp>
        <p:nvSpPr>
          <p:cNvPr id="58" name="Google Shape;1398;p57">
            <a:extLst>
              <a:ext uri="{FF2B5EF4-FFF2-40B4-BE49-F238E27FC236}">
                <a16:creationId xmlns:a16="http://schemas.microsoft.com/office/drawing/2014/main" id="{29F19B1F-F703-1DCF-2162-BD73BE7323AE}"/>
              </a:ext>
            </a:extLst>
          </p:cNvPr>
          <p:cNvSpPr/>
          <p:nvPr/>
        </p:nvSpPr>
        <p:spPr>
          <a:xfrm>
            <a:off x="10422091"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STORE MANAGEMENT</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59" name="Google Shape;1399;p57">
            <a:extLst>
              <a:ext uri="{FF2B5EF4-FFF2-40B4-BE49-F238E27FC236}">
                <a16:creationId xmlns:a16="http://schemas.microsoft.com/office/drawing/2014/main" id="{AEBA2BE7-3401-610E-61C7-6D6C2C166A27}"/>
              </a:ext>
            </a:extLst>
          </p:cNvPr>
          <p:cNvSpPr/>
          <p:nvPr/>
        </p:nvSpPr>
        <p:spPr>
          <a:xfrm>
            <a:off x="10422091"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FRONT </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OFFICE</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p:txBody>
      </p:sp>
      <p:sp>
        <p:nvSpPr>
          <p:cNvPr id="60" name="Google Shape;1400;p57">
            <a:extLst>
              <a:ext uri="{FF2B5EF4-FFF2-40B4-BE49-F238E27FC236}">
                <a16:creationId xmlns:a16="http://schemas.microsoft.com/office/drawing/2014/main" id="{400F1224-07CA-D31A-D941-C0754BCA5025}"/>
              </a:ext>
            </a:extLst>
          </p:cNvPr>
          <p:cNvSpPr/>
          <p:nvPr/>
        </p:nvSpPr>
        <p:spPr>
          <a:xfrm>
            <a:off x="10422091"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5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BACK OFFICE</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OMNICHANNEL MOBILE</a:t>
            </a:r>
            <a:endParaRPr kumimoji="0" sz="1100" b="0" i="0" u="none" strike="noStrike" kern="0" cap="none" spc="0" normalizeH="0" baseline="0" noProof="0" dirty="0">
              <a:ln>
                <a:noFill/>
              </a:ln>
              <a:solidFill>
                <a:srgbClr val="000000"/>
              </a:solidFill>
              <a:effectLst/>
              <a:uLnTx/>
              <a:uFillTx/>
              <a:ea typeface="Century Gothic"/>
              <a:cs typeface="Century Gothic"/>
              <a:sym typeface="Century Gothic"/>
            </a:endParaRPr>
          </a:p>
        </p:txBody>
      </p:sp>
      <p:sp>
        <p:nvSpPr>
          <p:cNvPr id="61" name="Google Shape;1401;p57">
            <a:extLst>
              <a:ext uri="{FF2B5EF4-FFF2-40B4-BE49-F238E27FC236}">
                <a16:creationId xmlns:a16="http://schemas.microsoft.com/office/drawing/2014/main" id="{0CEDA85C-1C5A-E469-093C-D0C6914C4C30}"/>
              </a:ext>
            </a:extLst>
          </p:cNvPr>
          <p:cNvSpPr/>
          <p:nvPr/>
        </p:nvSpPr>
        <p:spPr>
          <a:xfrm>
            <a:off x="10422091"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CHANNEL TRACEABILITY </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&amp; CHECK</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p:txBody>
      </p:sp>
      <p:sp>
        <p:nvSpPr>
          <p:cNvPr id="62" name="Google Shape;1402;p57">
            <a:extLst>
              <a:ext uri="{FF2B5EF4-FFF2-40B4-BE49-F238E27FC236}">
                <a16:creationId xmlns:a16="http://schemas.microsoft.com/office/drawing/2014/main" id="{F48C818B-4AA8-8018-5494-BA946B6B20E4}"/>
              </a:ext>
            </a:extLst>
          </p:cNvPr>
          <p:cNvSpPr/>
          <p:nvPr/>
        </p:nvSpPr>
        <p:spPr>
          <a:xfrm>
            <a:off x="10422091"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POS </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OPERATIONS</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p:txBody>
      </p:sp>
      <p:sp>
        <p:nvSpPr>
          <p:cNvPr id="63" name="Google Shape;1403;p57">
            <a:extLst>
              <a:ext uri="{FF2B5EF4-FFF2-40B4-BE49-F238E27FC236}">
                <a16:creationId xmlns:a16="http://schemas.microsoft.com/office/drawing/2014/main" id="{9227A587-753E-B02C-C186-59B9281B6AA3}"/>
              </a:ext>
            </a:extLst>
          </p:cNvPr>
          <p:cNvSpPr/>
          <p:nvPr/>
        </p:nvSpPr>
        <p:spPr>
          <a:xfrm>
            <a:off x="10422091" y="4159020"/>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AI-SUPPORTED</a:t>
            </a:r>
          </a:p>
          <a:p>
            <a:pPr marL="0" marR="0" lvl="0" indent="0" algn="ctr" defTabSz="914400" eaLnBrk="1" fontAlgn="auto" latinLnBrk="0" hangingPunct="1">
              <a:lnSpc>
                <a:spcPct val="80000"/>
              </a:lnSpc>
              <a:spcBef>
                <a:spcPts val="0"/>
              </a:spcBef>
              <a:spcAft>
                <a:spcPts val="0"/>
              </a:spcAft>
              <a:buClr>
                <a:srgbClr val="000000"/>
              </a:buClr>
              <a:buSzPts val="8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PRICE &amp; STOCK MANAGEMENT </a:t>
            </a:r>
          </a:p>
        </p:txBody>
      </p:sp>
      <p:sp>
        <p:nvSpPr>
          <p:cNvPr id="65" name="Google Shape;1405;p57">
            <a:extLst>
              <a:ext uri="{FF2B5EF4-FFF2-40B4-BE49-F238E27FC236}">
                <a16:creationId xmlns:a16="http://schemas.microsoft.com/office/drawing/2014/main" id="{3CE4CF78-DE78-4F60-F98B-E5725E295F5F}"/>
              </a:ext>
            </a:extLst>
          </p:cNvPr>
          <p:cNvSpPr/>
          <p:nvPr/>
        </p:nvSpPr>
        <p:spPr>
          <a:xfrm>
            <a:off x="5404229" y="2985969"/>
            <a:ext cx="697904" cy="275851"/>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3C5F"/>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PRODUCT TRACEABILITY</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67" name="Google Shape;1406;p57">
            <a:extLst>
              <a:ext uri="{FF2B5EF4-FFF2-40B4-BE49-F238E27FC236}">
                <a16:creationId xmlns:a16="http://schemas.microsoft.com/office/drawing/2014/main" id="{02A1022C-3EA0-BFB6-B091-E136A005D0BD}"/>
              </a:ext>
            </a:extLst>
          </p:cNvPr>
          <p:cNvSpPr/>
          <p:nvPr/>
        </p:nvSpPr>
        <p:spPr>
          <a:xfrm>
            <a:off x="5404229" y="2685900"/>
            <a:ext cx="697904" cy="275851"/>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PRODUCT</a:t>
            </a:r>
            <a:b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TRACE</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68" name="Google Shape;1407;p57">
            <a:extLst>
              <a:ext uri="{FF2B5EF4-FFF2-40B4-BE49-F238E27FC236}">
                <a16:creationId xmlns:a16="http://schemas.microsoft.com/office/drawing/2014/main" id="{0121F60E-BA3A-6E41-E176-0FC851A2281B}"/>
              </a:ext>
            </a:extLst>
          </p:cNvPr>
          <p:cNvSpPr/>
          <p:nvPr/>
        </p:nvSpPr>
        <p:spPr>
          <a:xfrm>
            <a:off x="5404229" y="3569186"/>
            <a:ext cx="697904" cy="275851"/>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3C5F"/>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PRODUCT GENEALOGY</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69" name="Google Shape;1409;p57">
            <a:extLst>
              <a:ext uri="{FF2B5EF4-FFF2-40B4-BE49-F238E27FC236}">
                <a16:creationId xmlns:a16="http://schemas.microsoft.com/office/drawing/2014/main" id="{86E41739-18DE-20D3-AC62-4654B5D9B6BC}"/>
              </a:ext>
            </a:extLst>
          </p:cNvPr>
          <p:cNvSpPr/>
          <p:nvPr/>
        </p:nvSpPr>
        <p:spPr>
          <a:xfrm>
            <a:off x="11194414"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CONSUMER ENGAGEMENT</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0" name="Google Shape;1410;p57">
            <a:extLst>
              <a:ext uri="{FF2B5EF4-FFF2-40B4-BE49-F238E27FC236}">
                <a16:creationId xmlns:a16="http://schemas.microsoft.com/office/drawing/2014/main" id="{713BB465-6B69-FE1F-4A58-C9E998E552ED}"/>
              </a:ext>
            </a:extLst>
          </p:cNvPr>
          <p:cNvSpPr/>
          <p:nvPr/>
        </p:nvSpPr>
        <p:spPr>
          <a:xfrm>
            <a:off x="11194414"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REMOTE</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SELLING</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1" name="Google Shape;1411;p57">
            <a:extLst>
              <a:ext uri="{FF2B5EF4-FFF2-40B4-BE49-F238E27FC236}">
                <a16:creationId xmlns:a16="http://schemas.microsoft.com/office/drawing/2014/main" id="{04EDEAA4-BD6D-0A59-6509-9EB369B80750}"/>
              </a:ext>
            </a:extLst>
          </p:cNvPr>
          <p:cNvSpPr/>
          <p:nvPr/>
        </p:nvSpPr>
        <p:spPr>
          <a:xfrm>
            <a:off x="11194414"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BRAND</a:t>
            </a: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PROTECTION</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2" name="Google Shape;1412;p57">
            <a:extLst>
              <a:ext uri="{FF2B5EF4-FFF2-40B4-BE49-F238E27FC236}">
                <a16:creationId xmlns:a16="http://schemas.microsoft.com/office/drawing/2014/main" id="{DD2CCC36-5684-0BEB-B30E-E7AF68C07B4B}"/>
              </a:ext>
            </a:extLst>
          </p:cNvPr>
          <p:cNvSpPr/>
          <p:nvPr/>
        </p:nvSpPr>
        <p:spPr>
          <a:xfrm>
            <a:off x="11194414" y="356918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PRODUCT TRANSPARENCY</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3" name="Google Shape;1413;p57">
            <a:extLst>
              <a:ext uri="{FF2B5EF4-FFF2-40B4-BE49-F238E27FC236}">
                <a16:creationId xmlns:a16="http://schemas.microsoft.com/office/drawing/2014/main" id="{C50F39EE-0043-A1AE-1A24-2266C7774CCB}"/>
              </a:ext>
            </a:extLst>
          </p:cNvPr>
          <p:cNvSpPr/>
          <p:nvPr/>
        </p:nvSpPr>
        <p:spPr>
          <a:xfrm>
            <a:off x="11194414"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CATALOG ESG ENRICHEMENT </a:t>
            </a:r>
            <a:endParaRPr kumimoji="0" sz="600" b="1"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74" name="Google Shape;1415;p57">
            <a:extLst>
              <a:ext uri="{FF2B5EF4-FFF2-40B4-BE49-F238E27FC236}">
                <a16:creationId xmlns:a16="http://schemas.microsoft.com/office/drawing/2014/main" id="{DEEE22BF-B9A4-95A9-04B1-46C550257BA1}"/>
              </a:ext>
            </a:extLst>
          </p:cNvPr>
          <p:cNvSpPr/>
          <p:nvPr/>
        </p:nvSpPr>
        <p:spPr>
          <a:xfrm>
            <a:off x="4485678" y="29859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ORDER</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p>
        </p:txBody>
      </p:sp>
      <p:sp>
        <p:nvSpPr>
          <p:cNvPr id="75" name="Google Shape;1416;p57">
            <a:extLst>
              <a:ext uri="{FF2B5EF4-FFF2-40B4-BE49-F238E27FC236}">
                <a16:creationId xmlns:a16="http://schemas.microsoft.com/office/drawing/2014/main" id="{8D9B7C3F-8E47-9E6B-79AF-AEC7833E7B5B}"/>
              </a:ext>
            </a:extLst>
          </p:cNvPr>
          <p:cNvSpPr/>
          <p:nvPr/>
        </p:nvSpPr>
        <p:spPr>
          <a:xfrm>
            <a:off x="4485678" y="2685899"/>
            <a:ext cx="697904" cy="275852"/>
          </a:xfrm>
          <a:prstGeom prst="round2SameRect">
            <a:avLst>
              <a:gd name="adj1" fmla="val 16667"/>
              <a:gd name="adj2" fmla="val 0"/>
            </a:avLst>
          </a:prstGeom>
          <a:solidFill>
            <a:srgbClr val="003C5F">
              <a:lumMod val="10000"/>
              <a:lumOff val="9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EXECUTION</a:t>
            </a:r>
            <a:endParaRPr kumimoji="0" sz="7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6" name="Google Shape;1417;p57">
            <a:extLst>
              <a:ext uri="{FF2B5EF4-FFF2-40B4-BE49-F238E27FC236}">
                <a16:creationId xmlns:a16="http://schemas.microsoft.com/office/drawing/2014/main" id="{3252D473-9962-E6E6-D27B-4F6F2C9EE29D}"/>
              </a:ext>
            </a:extLst>
          </p:cNvPr>
          <p:cNvSpPr/>
          <p:nvPr/>
        </p:nvSpPr>
        <p:spPr>
          <a:xfrm>
            <a:off x="4485678"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WORK ORDER MANAGEMENT</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7" name="Google Shape;1418;p57">
            <a:extLst>
              <a:ext uri="{FF2B5EF4-FFF2-40B4-BE49-F238E27FC236}">
                <a16:creationId xmlns:a16="http://schemas.microsoft.com/office/drawing/2014/main" id="{DB737718-9A0F-8A8D-0067-F9B997F0043F}"/>
              </a:ext>
            </a:extLst>
          </p:cNvPr>
          <p:cNvSpPr/>
          <p:nvPr/>
        </p:nvSpPr>
        <p:spPr>
          <a:xfrm>
            <a:off x="4485678" y="3569186"/>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INBOUND</a:t>
            </a:r>
            <a:b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endParaRPr kumimoji="0" sz="6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8" name="Google Shape;1419;p57">
            <a:extLst>
              <a:ext uri="{FF2B5EF4-FFF2-40B4-BE49-F238E27FC236}">
                <a16:creationId xmlns:a16="http://schemas.microsoft.com/office/drawing/2014/main" id="{1CFF0AC1-4501-E09D-65D9-EDC65EB0BE03}"/>
              </a:ext>
            </a:extLst>
          </p:cNvPr>
          <p:cNvSpPr/>
          <p:nvPr/>
        </p:nvSpPr>
        <p:spPr>
          <a:xfrm>
            <a:off x="4485678" y="3862268"/>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it-IT" sz="600" b="1" i="0" u="none" strike="noStrike" kern="0" cap="none" spc="0" normalizeH="0" baseline="0" noProof="0" dirty="0">
                <a:ln>
                  <a:noFill/>
                </a:ln>
                <a:solidFill>
                  <a:srgbClr val="003C5F"/>
                </a:solidFill>
                <a:effectLst/>
                <a:uLnTx/>
                <a:uFillTx/>
                <a:ea typeface="Century Gothic"/>
                <a:cs typeface="Century Gothic"/>
                <a:sym typeface="Century Gothic"/>
              </a:rPr>
              <a:t>INVOICE MANAGEMENT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79" name="Google Shape;1420;p57">
            <a:extLst>
              <a:ext uri="{FF2B5EF4-FFF2-40B4-BE49-F238E27FC236}">
                <a16:creationId xmlns:a16="http://schemas.microsoft.com/office/drawing/2014/main" id="{B028F3A9-DDFC-E4D7-45AB-BBC41573E003}"/>
              </a:ext>
            </a:extLst>
          </p:cNvPr>
          <p:cNvSpPr/>
          <p:nvPr/>
        </p:nvSpPr>
        <p:spPr>
          <a:xfrm>
            <a:off x="5400674" y="3280415"/>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BATCH </a:t>
            </a:r>
            <a:endParaRPr kumimoji="0" sz="11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dirty="0">
                <a:ln>
                  <a:noFill/>
                </a:ln>
                <a:solidFill>
                  <a:srgbClr val="003C5F"/>
                </a:solidFill>
                <a:effectLst/>
                <a:uLnTx/>
                <a:uFillTx/>
                <a:ea typeface="Century Gothic"/>
                <a:cs typeface="Century Gothic"/>
                <a:sym typeface="Century Gothic"/>
              </a:rPr>
              <a:t>MANAGEMENT</a:t>
            </a:r>
            <a:endParaRPr kumimoji="0" sz="600" b="0"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80" name="Google Shape;1419;p57">
            <a:extLst>
              <a:ext uri="{FF2B5EF4-FFF2-40B4-BE49-F238E27FC236}">
                <a16:creationId xmlns:a16="http://schemas.microsoft.com/office/drawing/2014/main" id="{7CA13724-17A8-DD09-1AAD-B772857A9D53}"/>
              </a:ext>
            </a:extLst>
          </p:cNvPr>
          <p:cNvSpPr/>
          <p:nvPr/>
        </p:nvSpPr>
        <p:spPr>
          <a:xfrm>
            <a:off x="4485678" y="4159020"/>
            <a:ext cx="697904" cy="275852"/>
          </a:xfrm>
          <a:prstGeom prst="rect">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QUALITY </a:t>
            </a:r>
            <a:endParaRPr kumimoji="0" sz="1100" b="0" i="0" u="none" strike="noStrike" kern="0" cap="none" spc="0" normalizeH="0" baseline="0" noProof="0">
              <a:ln>
                <a:noFill/>
              </a:ln>
              <a:solidFill>
                <a:srgbClr val="000000"/>
              </a:solidFill>
              <a:effectLst/>
              <a:uLnTx/>
              <a:uFillTx/>
              <a:ea typeface="Century Gothic"/>
              <a:cs typeface="Century Gothic"/>
              <a:sym typeface="Century Gothic"/>
            </a:endParaRPr>
          </a:p>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600" b="1" i="0" u="none" strike="noStrike" kern="0" cap="none" spc="0" normalizeH="0" baseline="0" noProof="0">
                <a:ln>
                  <a:noFill/>
                </a:ln>
                <a:solidFill>
                  <a:srgbClr val="003C5F"/>
                </a:solidFill>
                <a:effectLst/>
                <a:uLnTx/>
                <a:uFillTx/>
                <a:ea typeface="Century Gothic"/>
                <a:cs typeface="Century Gothic"/>
                <a:sym typeface="Century Gothic"/>
              </a:rPr>
              <a:t>CHECK</a:t>
            </a:r>
            <a:endParaRPr kumimoji="0" sz="600" b="0" i="0" u="none" strike="noStrike" kern="0" cap="none" spc="0" normalizeH="0" baseline="0" noProof="0">
              <a:ln>
                <a:noFill/>
              </a:ln>
              <a:solidFill>
                <a:srgbClr val="003C5F"/>
              </a:solidFill>
              <a:effectLst/>
              <a:uLnTx/>
              <a:uFillTx/>
              <a:ea typeface="Century Gothic"/>
              <a:cs typeface="Century Gothic"/>
              <a:sym typeface="Century Gothic"/>
            </a:endParaRPr>
          </a:p>
        </p:txBody>
      </p:sp>
      <p:sp>
        <p:nvSpPr>
          <p:cNvPr id="81" name="Google Shape;1329;p56">
            <a:extLst>
              <a:ext uri="{FF2B5EF4-FFF2-40B4-BE49-F238E27FC236}">
                <a16:creationId xmlns:a16="http://schemas.microsoft.com/office/drawing/2014/main" id="{09C55478-3898-8DE7-5E19-496F3E6EC11D}"/>
              </a:ext>
            </a:extLst>
          </p:cNvPr>
          <p:cNvSpPr/>
          <p:nvPr/>
        </p:nvSpPr>
        <p:spPr>
          <a:xfrm>
            <a:off x="2253437" y="5347514"/>
            <a:ext cx="2336462" cy="303437"/>
          </a:xfrm>
          <a:prstGeom prst="roundRect">
            <a:avLst>
              <a:gd name="adj" fmla="val 14168"/>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900" b="1" i="0" u="none" strike="noStrike" kern="0" cap="none" spc="0" normalizeH="0" baseline="0" noProof="0" dirty="0">
                <a:ln>
                  <a:noFill/>
                </a:ln>
                <a:solidFill>
                  <a:srgbClr val="003C5F"/>
                </a:solidFill>
                <a:effectLst/>
                <a:uLnTx/>
                <a:uFillTx/>
                <a:ea typeface="Century Gothic"/>
                <a:cs typeface="Century Gothic"/>
                <a:sym typeface="Century Gothic"/>
              </a:rPr>
              <a:t>VENDOR MANAGEMENT</a:t>
            </a:r>
            <a:br>
              <a:rPr kumimoji="0" lang="en-US" sz="800" b="1" i="0" u="none" strike="noStrike" kern="0" cap="none" spc="0" normalizeH="0" baseline="0" noProof="0" dirty="0">
                <a:ln>
                  <a:noFill/>
                </a:ln>
                <a:solidFill>
                  <a:srgbClr val="003C5F"/>
                </a:solidFill>
                <a:effectLst/>
                <a:uLnTx/>
                <a:uFillTx/>
                <a:ea typeface="Century Gothic"/>
                <a:cs typeface="Century Gothic"/>
                <a:sym typeface="Century Gothic"/>
              </a:rPr>
            </a:br>
            <a:r>
              <a:rPr kumimoji="0" lang="en-US" sz="700" b="1" i="0" u="none" strike="noStrike" kern="0" cap="none" spc="0" normalizeH="0" baseline="0" noProof="0" dirty="0">
                <a:ln>
                  <a:noFill/>
                </a:ln>
                <a:solidFill>
                  <a:srgbClr val="003C5F"/>
                </a:solidFill>
                <a:effectLst/>
                <a:uLnTx/>
                <a:uFillTx/>
                <a:ea typeface="Century Gothic"/>
                <a:cs typeface="Century Gothic"/>
                <a:sym typeface="Century Gothic"/>
              </a:rPr>
              <a:t>(PRE-FEED – RISK MANAGEMENT – PERFORMANCES)</a:t>
            </a:r>
            <a:endParaRPr kumimoji="0" lang="en-US" sz="8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82" name="Google Shape;1330;p56">
            <a:extLst>
              <a:ext uri="{FF2B5EF4-FFF2-40B4-BE49-F238E27FC236}">
                <a16:creationId xmlns:a16="http://schemas.microsoft.com/office/drawing/2014/main" id="{F2F4DB29-84DB-4599-9003-06A6D3CA4707}"/>
              </a:ext>
            </a:extLst>
          </p:cNvPr>
          <p:cNvSpPr/>
          <p:nvPr/>
        </p:nvSpPr>
        <p:spPr>
          <a:xfrm>
            <a:off x="4659869" y="5347514"/>
            <a:ext cx="2336462" cy="303437"/>
          </a:xfrm>
          <a:prstGeom prst="roundRect">
            <a:avLst>
              <a:gd name="adj" fmla="val 13934"/>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en-US" sz="800" b="1" i="0" u="none" strike="noStrike" kern="0" cap="none" spc="0" normalizeH="0" baseline="0" noProof="0" dirty="0">
                <a:ln>
                  <a:noFill/>
                </a:ln>
                <a:solidFill>
                  <a:srgbClr val="003C5F"/>
                </a:solidFill>
                <a:effectLst/>
                <a:uLnTx/>
                <a:uFillTx/>
                <a:cs typeface="Arial"/>
                <a:sym typeface="Century Gothic"/>
              </a:rPr>
              <a:t>AI-DRIVEN CONTRACT MANAGEMENT</a:t>
            </a:r>
          </a:p>
        </p:txBody>
      </p:sp>
      <p:sp>
        <p:nvSpPr>
          <p:cNvPr id="83" name="Google Shape;1331;p56">
            <a:extLst>
              <a:ext uri="{FF2B5EF4-FFF2-40B4-BE49-F238E27FC236}">
                <a16:creationId xmlns:a16="http://schemas.microsoft.com/office/drawing/2014/main" id="{5FAB1CA4-506D-8A12-9513-DD14D2EE48D9}"/>
              </a:ext>
            </a:extLst>
          </p:cNvPr>
          <p:cNvSpPr/>
          <p:nvPr/>
        </p:nvSpPr>
        <p:spPr>
          <a:xfrm>
            <a:off x="9472734" y="5347514"/>
            <a:ext cx="2336462" cy="303437"/>
          </a:xfrm>
          <a:prstGeom prst="roundRect">
            <a:avLst>
              <a:gd name="adj" fmla="val 14762"/>
            </a:avLst>
          </a:prstGeom>
          <a:solidFill>
            <a:srgbClr val="FFFFFF">
              <a:lumMod val="95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800" b="1" i="0" u="none" strike="noStrike" kern="0" cap="none" spc="0" normalizeH="0" baseline="0" noProof="0" dirty="0">
                <a:ln>
                  <a:noFill/>
                </a:ln>
                <a:solidFill>
                  <a:srgbClr val="003C5F"/>
                </a:solidFill>
                <a:effectLst/>
                <a:uLnTx/>
                <a:uFillTx/>
                <a:cs typeface="Arial"/>
                <a:sym typeface="Century Gothic"/>
              </a:rPr>
              <a:t>END-TO-END TRACEABILITY </a:t>
            </a:r>
            <a:br>
              <a:rPr kumimoji="0" lang="en-US" sz="800" b="1" i="0" u="none" strike="noStrike" kern="0" cap="none" spc="0" normalizeH="0" baseline="0" noProof="0" dirty="0">
                <a:ln>
                  <a:noFill/>
                </a:ln>
                <a:solidFill>
                  <a:srgbClr val="003C5F"/>
                </a:solidFill>
                <a:effectLst/>
                <a:uLnTx/>
                <a:uFillTx/>
                <a:cs typeface="Arial"/>
                <a:sym typeface="Century Gothic"/>
              </a:rPr>
            </a:br>
            <a:r>
              <a:rPr kumimoji="0" lang="en-US" sz="800" b="1" i="0" u="none" strike="noStrike" kern="0" cap="none" spc="0" normalizeH="0" baseline="0" noProof="0" dirty="0">
                <a:ln>
                  <a:noFill/>
                </a:ln>
                <a:solidFill>
                  <a:srgbClr val="003C5F"/>
                </a:solidFill>
                <a:effectLst/>
                <a:uLnTx/>
                <a:uFillTx/>
                <a:cs typeface="Arial"/>
                <a:sym typeface="Century Gothic"/>
              </a:rPr>
              <a:t>AND DIGITAL PRODUCT PASSPORT</a:t>
            </a:r>
          </a:p>
        </p:txBody>
      </p:sp>
      <p:sp>
        <p:nvSpPr>
          <p:cNvPr id="84" name="Google Shape;1332;p56">
            <a:extLst>
              <a:ext uri="{FF2B5EF4-FFF2-40B4-BE49-F238E27FC236}">
                <a16:creationId xmlns:a16="http://schemas.microsoft.com/office/drawing/2014/main" id="{B3C62B0A-393B-51A9-FBEF-5FB7C468A4FA}"/>
              </a:ext>
            </a:extLst>
          </p:cNvPr>
          <p:cNvSpPr/>
          <p:nvPr/>
        </p:nvSpPr>
        <p:spPr>
          <a:xfrm>
            <a:off x="7066301" y="5347514"/>
            <a:ext cx="2336462" cy="303437"/>
          </a:xfrm>
          <a:prstGeom prst="roundRect">
            <a:avLst>
              <a:gd name="adj" fmla="val 11507"/>
            </a:avLst>
          </a:prstGeom>
          <a:solidFill>
            <a:srgbClr val="FFFFFF">
              <a:alpha val="50000"/>
            </a:srgbClr>
          </a:solidFill>
          <a:ln>
            <a:noFill/>
          </a:ln>
        </p:spPr>
        <p:txBody>
          <a:bodyPr spcFirstLastPara="1" wrap="square" lIns="0" tIns="0" rIns="0" bIns="0" anchor="ctr" anchorCtr="0">
            <a:noAutofit/>
          </a:bodyPr>
          <a:lstStyle/>
          <a:p>
            <a:pPr marL="0" marR="0" lvl="0" indent="0" algn="ctr" defTabSz="914400" eaLnBrk="1" fontAlgn="auto" latinLnBrk="0" hangingPunct="1">
              <a:lnSpc>
                <a:spcPct val="80000"/>
              </a:lnSpc>
              <a:spcBef>
                <a:spcPts val="0"/>
              </a:spcBef>
              <a:spcAft>
                <a:spcPts val="0"/>
              </a:spcAft>
              <a:buClr>
                <a:srgbClr val="000000"/>
              </a:buClr>
              <a:buSzPts val="1000"/>
              <a:buFont typeface="Arial"/>
              <a:buNone/>
              <a:tabLst/>
              <a:defRPr/>
            </a:pPr>
            <a:r>
              <a:rPr kumimoji="0" lang="pt-BR" sz="800" b="1" i="0" u="none" strike="noStrike" kern="0" cap="none" spc="0" normalizeH="0" baseline="0" noProof="0" dirty="0">
                <a:ln>
                  <a:noFill/>
                </a:ln>
                <a:solidFill>
                  <a:srgbClr val="003C5F"/>
                </a:solidFill>
                <a:effectLst/>
                <a:uLnTx/>
                <a:uFillTx/>
                <a:cs typeface="Arial"/>
                <a:sym typeface="Century Gothic"/>
              </a:rPr>
              <a:t>DIGITAL DELIVERY (e-CMR/e-CUSTOMS/eFTI)</a:t>
            </a:r>
          </a:p>
        </p:txBody>
      </p:sp>
      <p:sp>
        <p:nvSpPr>
          <p:cNvPr id="85" name="Rettangolo con angoli arrotondati 1516">
            <a:extLst>
              <a:ext uri="{FF2B5EF4-FFF2-40B4-BE49-F238E27FC236}">
                <a16:creationId xmlns:a16="http://schemas.microsoft.com/office/drawing/2014/main" id="{D1E0D6FC-A284-F411-5E86-2AC4DCA77610}"/>
              </a:ext>
            </a:extLst>
          </p:cNvPr>
          <p:cNvSpPr/>
          <p:nvPr/>
        </p:nvSpPr>
        <p:spPr>
          <a:xfrm>
            <a:off x="2159020" y="5140679"/>
            <a:ext cx="9750846" cy="597382"/>
          </a:xfrm>
          <a:prstGeom prst="roundRect">
            <a:avLst>
              <a:gd name="adj" fmla="val 9454"/>
            </a:avLst>
          </a:prstGeom>
          <a:noFill/>
          <a:ln w="19050" cap="flat" cmpd="sng" algn="ctr">
            <a:solidFill>
              <a:srgbClr val="003C5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Google Shape;1323;p56">
            <a:extLst>
              <a:ext uri="{FF2B5EF4-FFF2-40B4-BE49-F238E27FC236}">
                <a16:creationId xmlns:a16="http://schemas.microsoft.com/office/drawing/2014/main" id="{001CE42C-9952-E4E1-DEB7-867AC62D9ABA}"/>
              </a:ext>
            </a:extLst>
          </p:cNvPr>
          <p:cNvSpPr/>
          <p:nvPr/>
        </p:nvSpPr>
        <p:spPr>
          <a:xfrm>
            <a:off x="6123068" y="5016163"/>
            <a:ext cx="2160000" cy="230407"/>
          </a:xfrm>
          <a:prstGeom prst="rect">
            <a:avLst/>
          </a:prstGeom>
          <a:solidFill>
            <a:srgbClr val="FFFFFF">
              <a:alpha val="50000"/>
            </a:srgbClr>
          </a:solidFill>
          <a:ln>
            <a:noFill/>
          </a:ln>
        </p:spPr>
        <p:txBody>
          <a:bodyPr spcFirstLastPara="1" wrap="square" lIns="90000" tIns="46800" rIns="90000" bIns="46800" anchor="t"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200" b="1" i="0" u="none" strike="noStrike" kern="0" cap="none" spc="0" normalizeH="0" baseline="0" noProof="0" dirty="0">
                <a:ln>
                  <a:noFill/>
                </a:ln>
                <a:solidFill>
                  <a:srgbClr val="003C5F"/>
                </a:solidFill>
                <a:effectLst/>
                <a:uLnTx/>
                <a:uFillTx/>
                <a:ea typeface="Century Gothic"/>
                <a:cs typeface="Century Gothic"/>
                <a:sym typeface="Century Gothic"/>
              </a:rPr>
              <a:t>ÜBERGREIFENDE MODULE</a:t>
            </a:r>
            <a:endParaRPr kumimoji="0" sz="12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grpSp>
        <p:nvGrpSpPr>
          <p:cNvPr id="87" name="Group 10">
            <a:extLst>
              <a:ext uri="{FF2B5EF4-FFF2-40B4-BE49-F238E27FC236}">
                <a16:creationId xmlns:a16="http://schemas.microsoft.com/office/drawing/2014/main" id="{5DBD8003-8DA0-615A-F418-B214B3E19782}"/>
              </a:ext>
            </a:extLst>
          </p:cNvPr>
          <p:cNvGrpSpPr/>
          <p:nvPr/>
        </p:nvGrpSpPr>
        <p:grpSpPr>
          <a:xfrm>
            <a:off x="202714" y="3078760"/>
            <a:ext cx="1607400" cy="1398508"/>
            <a:chOff x="202714" y="2927758"/>
            <a:chExt cx="1607400" cy="1398508"/>
          </a:xfrm>
        </p:grpSpPr>
        <p:sp>
          <p:nvSpPr>
            <p:cNvPr id="88" name="Rettangolo con angoli arrotondati 1538">
              <a:extLst>
                <a:ext uri="{FF2B5EF4-FFF2-40B4-BE49-F238E27FC236}">
                  <a16:creationId xmlns:a16="http://schemas.microsoft.com/office/drawing/2014/main" id="{8A3BDC5A-4866-A59E-5B25-0175D9AF6C93}"/>
                </a:ext>
              </a:extLst>
            </p:cNvPr>
            <p:cNvSpPr/>
            <p:nvPr/>
          </p:nvSpPr>
          <p:spPr>
            <a:xfrm>
              <a:off x="202714" y="2927758"/>
              <a:ext cx="1607400" cy="1398508"/>
            </a:xfrm>
            <a:prstGeom prst="roundRect">
              <a:avLst>
                <a:gd name="adj" fmla="val 9843"/>
              </a:avLst>
            </a:prstGeom>
            <a:solidFill>
              <a:srgbClr val="FFFFFF">
                <a:alpha val="50000"/>
              </a:srgbClr>
            </a:solidFill>
            <a:ln w="9525" cap="flat" cmpd="sng" algn="ctr">
              <a:solidFill>
                <a:srgbClr val="F6F6F6">
                  <a:shade val="95000"/>
                  <a:satMod val="105000"/>
                </a:srgbClr>
              </a:solidFill>
              <a:prstDash val="solid"/>
            </a:ln>
            <a:effectLst>
              <a:outerShdw blurRad="40000" dist="20000" dir="5400000" rotWithShape="0">
                <a:srgbClr val="000000">
                  <a:alpha val="38000"/>
                </a:srgbClr>
              </a:outerShdw>
            </a:effectLst>
          </p:spPr>
          <p:txBody>
            <a:bodyPr rtlCol="0" anchor="t"/>
            <a:lstStyle/>
            <a:p>
              <a:pPr marL="0" marR="0" lvl="0" indent="0" algn="ctr" defTabSz="914400" eaLnBrk="1" fontAlgn="auto" latinLnBrk="0" hangingPunct="1">
                <a:lnSpc>
                  <a:spcPts val="700"/>
                </a:lnSpc>
                <a:spcBef>
                  <a:spcPts val="0"/>
                </a:spcBef>
                <a:spcAft>
                  <a:spcPts val="0"/>
                </a:spcAft>
                <a:buClr>
                  <a:srgbClr val="000000"/>
                </a:buClr>
                <a:buSzTx/>
                <a:buFont typeface="Arial"/>
                <a:buNone/>
                <a:tabLst/>
                <a:defRPr/>
              </a:pPr>
              <a:endParaRPr kumimoji="0" lang="it-IT" sz="1000" b="1" i="0" u="none" strike="noStrike" kern="0" cap="none" spc="300" normalizeH="0" baseline="0" noProof="0" dirty="0">
                <a:ln>
                  <a:noFill/>
                </a:ln>
                <a:solidFill>
                  <a:srgbClr val="003C5F"/>
                </a:solidFill>
                <a:effectLst/>
                <a:uLnTx/>
                <a:uFillTx/>
                <a:latin typeface="Arial"/>
                <a:ea typeface="+mn-ea"/>
                <a:cs typeface="+mn-cs"/>
                <a:sym typeface="Arial"/>
              </a:endParaRPr>
            </a:p>
          </p:txBody>
        </p:sp>
        <p:sp>
          <p:nvSpPr>
            <p:cNvPr id="89" name="Google Shape;1320;p56">
              <a:extLst>
                <a:ext uri="{FF2B5EF4-FFF2-40B4-BE49-F238E27FC236}">
                  <a16:creationId xmlns:a16="http://schemas.microsoft.com/office/drawing/2014/main" id="{927754B1-FD26-3EEE-2A34-D3D6D4C68070}"/>
                </a:ext>
              </a:extLst>
            </p:cNvPr>
            <p:cNvSpPr/>
            <p:nvPr/>
          </p:nvSpPr>
          <p:spPr>
            <a:xfrm>
              <a:off x="455964" y="3438587"/>
              <a:ext cx="1081894" cy="288482"/>
            </a:xfrm>
            <a:prstGeom prst="rect">
              <a:avLst/>
            </a:prstGeom>
            <a:solidFill>
              <a:srgbClr val="92D050"/>
            </a:solidFill>
            <a:ln w="19050">
              <a:noFill/>
            </a:ln>
          </p:spPr>
          <p:txBody>
            <a:bodyPr spcFirstLastPara="1" wrap="square" lIns="91425" tIns="45700" rIns="91425" bIns="45700" anchor="ctr" anchorCtr="0">
              <a:noAutofit/>
            </a:bodyPr>
            <a:lstStyle/>
            <a:p>
              <a:pPr marL="0" marR="0" lvl="1"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900" b="1" i="0" u="none" strike="noStrike" kern="0" cap="none" spc="0" normalizeH="0" baseline="0" noProof="0" dirty="0">
                  <a:ln>
                    <a:noFill/>
                  </a:ln>
                  <a:solidFill>
                    <a:srgbClr val="003C5F"/>
                  </a:solidFill>
                  <a:effectLst/>
                  <a:uLnTx/>
                  <a:uFillTx/>
                  <a:ea typeface="Century Gothic"/>
                  <a:cs typeface="Century Gothic"/>
                  <a:sym typeface="Century Gothic"/>
                </a:rPr>
                <a:t>ESG</a:t>
              </a:r>
              <a:endParaRPr kumimoji="0" sz="8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90" name="Google Shape;1321;p56">
              <a:extLst>
                <a:ext uri="{FF2B5EF4-FFF2-40B4-BE49-F238E27FC236}">
                  <a16:creationId xmlns:a16="http://schemas.microsoft.com/office/drawing/2014/main" id="{12269B08-9212-BB7B-5B20-9D7B5C905F5E}"/>
                </a:ext>
              </a:extLst>
            </p:cNvPr>
            <p:cNvSpPr/>
            <p:nvPr/>
          </p:nvSpPr>
          <p:spPr>
            <a:xfrm>
              <a:off x="455964" y="3781235"/>
              <a:ext cx="1081894" cy="288482"/>
            </a:xfrm>
            <a:prstGeom prst="rect">
              <a:avLst/>
            </a:prstGeom>
            <a:solidFill>
              <a:srgbClr val="92D050"/>
            </a:solidFill>
            <a:ln>
              <a:noFill/>
            </a:ln>
          </p:spPr>
          <p:txBody>
            <a:bodyPr spcFirstLastPara="1"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900" b="1" i="0" u="none" strike="noStrike" kern="0" cap="none" spc="0" normalizeH="0" baseline="0" noProof="0" dirty="0">
                  <a:ln>
                    <a:noFill/>
                  </a:ln>
                  <a:solidFill>
                    <a:srgbClr val="003C5F"/>
                  </a:solidFill>
                  <a:effectLst/>
                  <a:uLnTx/>
                  <a:uFillTx/>
                  <a:ea typeface="Century Gothic"/>
                  <a:cs typeface="Century Gothic"/>
                  <a:sym typeface="Century Gothic"/>
                </a:rPr>
                <a:t>EUDR</a:t>
              </a:r>
              <a:endParaRPr kumimoji="0" sz="900" b="1" i="0" u="none" strike="noStrike" kern="0" cap="none" spc="0" normalizeH="0" baseline="0" noProof="0" dirty="0">
                <a:ln>
                  <a:noFill/>
                </a:ln>
                <a:solidFill>
                  <a:srgbClr val="003C5F"/>
                </a:solidFill>
                <a:effectLst/>
                <a:uLnTx/>
                <a:uFillTx/>
                <a:ea typeface="Century Gothic"/>
                <a:cs typeface="Century Gothic"/>
                <a:sym typeface="Century Gothic"/>
              </a:endParaRPr>
            </a:p>
          </p:txBody>
        </p:sp>
        <p:sp>
          <p:nvSpPr>
            <p:cNvPr id="91" name="Rettangolo con angoli arrotondati 1533">
              <a:extLst>
                <a:ext uri="{FF2B5EF4-FFF2-40B4-BE49-F238E27FC236}">
                  <a16:creationId xmlns:a16="http://schemas.microsoft.com/office/drawing/2014/main" id="{DED1E562-9BE5-5F35-EE7E-0C6593817CD6}"/>
                </a:ext>
              </a:extLst>
            </p:cNvPr>
            <p:cNvSpPr/>
            <p:nvPr/>
          </p:nvSpPr>
          <p:spPr>
            <a:xfrm>
              <a:off x="376199" y="3108358"/>
              <a:ext cx="1248064" cy="1064173"/>
            </a:xfrm>
            <a:prstGeom prst="roundRect">
              <a:avLst>
                <a:gd name="adj" fmla="val 8166"/>
              </a:avLst>
            </a:prstGeom>
            <a:noFill/>
            <a:ln w="1905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CasellaDiTesto 1535">
              <a:extLst>
                <a:ext uri="{FF2B5EF4-FFF2-40B4-BE49-F238E27FC236}">
                  <a16:creationId xmlns:a16="http://schemas.microsoft.com/office/drawing/2014/main" id="{2E5F2861-682C-2312-B415-AA7085D65EC7}"/>
                </a:ext>
              </a:extLst>
            </p:cNvPr>
            <p:cNvSpPr txBox="1"/>
            <p:nvPr/>
          </p:nvSpPr>
          <p:spPr>
            <a:xfrm>
              <a:off x="516771" y="2972892"/>
              <a:ext cx="966997" cy="400110"/>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92D050"/>
                  </a:solidFill>
                  <a:effectLst/>
                  <a:uLnTx/>
                  <a:uFillTx/>
                  <a:cs typeface="Arial"/>
                  <a:sym typeface="Arial"/>
                </a:rPr>
                <a:t>ANGEPASSTE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it-IT" sz="1000" b="1" i="0" u="none" strike="noStrike" kern="0" cap="none" spc="0" normalizeH="0" baseline="0" noProof="0" dirty="0">
                  <a:ln>
                    <a:noFill/>
                  </a:ln>
                  <a:solidFill>
                    <a:srgbClr val="92D050"/>
                  </a:solidFill>
                  <a:effectLst/>
                  <a:uLnTx/>
                  <a:uFillTx/>
                  <a:cs typeface="Arial"/>
                  <a:sym typeface="Arial"/>
                </a:rPr>
                <a:t>LÖSUNG</a:t>
              </a:r>
            </a:p>
          </p:txBody>
        </p:sp>
      </p:grpSp>
      <p:sp>
        <p:nvSpPr>
          <p:cNvPr id="93" name="Parentesi graffa aperta 1536">
            <a:extLst>
              <a:ext uri="{FF2B5EF4-FFF2-40B4-BE49-F238E27FC236}">
                <a16:creationId xmlns:a16="http://schemas.microsoft.com/office/drawing/2014/main" id="{156E0F2A-A1B5-DCE8-8B4B-06053C2A65CB}"/>
              </a:ext>
            </a:extLst>
          </p:cNvPr>
          <p:cNvSpPr/>
          <p:nvPr/>
        </p:nvSpPr>
        <p:spPr>
          <a:xfrm>
            <a:off x="1624227" y="1593481"/>
            <a:ext cx="692309" cy="4467687"/>
          </a:xfrm>
          <a:prstGeom prst="leftBrace">
            <a:avLst>
              <a:gd name="adj1" fmla="val 38945"/>
              <a:gd name="adj2" fmla="val 49494"/>
            </a:avLst>
          </a:prstGeom>
          <a:noFill/>
          <a:ln w="1905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5" name="Google Shape;1396;p57">
            <a:extLst>
              <a:ext uri="{FF2B5EF4-FFF2-40B4-BE49-F238E27FC236}">
                <a16:creationId xmlns:a16="http://schemas.microsoft.com/office/drawing/2014/main" id="{B91D2C1A-9913-C42E-8293-7C2D5B08DD7F}"/>
              </a:ext>
            </a:extLst>
          </p:cNvPr>
          <p:cNvSpPr/>
          <p:nvPr/>
        </p:nvSpPr>
        <p:spPr>
          <a:xfrm>
            <a:off x="2964193" y="3569185"/>
            <a:ext cx="696858" cy="275852"/>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0000"/>
              </a:buClr>
              <a:buSzPts val="800"/>
              <a:buFont typeface="Arial"/>
              <a:buNone/>
            </a:pPr>
            <a:r>
              <a:rPr lang="it-IT" sz="600" b="1" kern="0" dirty="0">
                <a:solidFill>
                  <a:srgbClr val="003C5F"/>
                </a:solidFill>
                <a:ea typeface="Century Gothic"/>
                <a:cs typeface="Century Gothic"/>
                <a:sym typeface="Century Gothic"/>
              </a:rPr>
              <a:t>LONG-TERM DECLARATION</a:t>
            </a:r>
            <a:endParaRPr sz="600" b="1" kern="0" dirty="0">
              <a:solidFill>
                <a:srgbClr val="003C5F"/>
              </a:solidFill>
              <a:ea typeface="Century Gothic"/>
              <a:cs typeface="Century Gothic"/>
              <a:sym typeface="Century Gothic"/>
            </a:endParaRPr>
          </a:p>
        </p:txBody>
      </p:sp>
      <p:sp>
        <p:nvSpPr>
          <p:cNvPr id="96" name="Google Shape;1405;p57">
            <a:extLst>
              <a:ext uri="{FF2B5EF4-FFF2-40B4-BE49-F238E27FC236}">
                <a16:creationId xmlns:a16="http://schemas.microsoft.com/office/drawing/2014/main" id="{44CBC91D-E00A-B4BE-8FA3-C4E2D3727E39}"/>
              </a:ext>
            </a:extLst>
          </p:cNvPr>
          <p:cNvSpPr/>
          <p:nvPr/>
        </p:nvSpPr>
        <p:spPr>
          <a:xfrm>
            <a:off x="5400674" y="2985969"/>
            <a:ext cx="697904" cy="275851"/>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3C5F"/>
              </a:buClr>
              <a:buSzPts val="1000"/>
              <a:buFont typeface="Arial"/>
              <a:buNone/>
            </a:pPr>
            <a:r>
              <a:rPr lang="en-US" sz="600" b="1" kern="0" dirty="0">
                <a:solidFill>
                  <a:srgbClr val="003C5F"/>
                </a:solidFill>
                <a:ea typeface="Century Gothic"/>
                <a:cs typeface="Century Gothic"/>
                <a:sym typeface="Century Gothic"/>
              </a:rPr>
              <a:t>PRODUCT TRACEABILITY</a:t>
            </a:r>
            <a:endParaRPr sz="600" b="1" kern="0" dirty="0">
              <a:solidFill>
                <a:srgbClr val="003C5F"/>
              </a:solidFill>
              <a:ea typeface="Century Gothic"/>
              <a:cs typeface="Century Gothic"/>
              <a:sym typeface="Century Gothic"/>
            </a:endParaRPr>
          </a:p>
        </p:txBody>
      </p:sp>
      <p:sp>
        <p:nvSpPr>
          <p:cNvPr id="97" name="Google Shape;1407;p57">
            <a:extLst>
              <a:ext uri="{FF2B5EF4-FFF2-40B4-BE49-F238E27FC236}">
                <a16:creationId xmlns:a16="http://schemas.microsoft.com/office/drawing/2014/main" id="{0B24655D-7264-EEC3-ED2D-9C84C110BEFB}"/>
              </a:ext>
            </a:extLst>
          </p:cNvPr>
          <p:cNvSpPr/>
          <p:nvPr/>
        </p:nvSpPr>
        <p:spPr>
          <a:xfrm>
            <a:off x="5400674" y="3569186"/>
            <a:ext cx="697904" cy="275851"/>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3C5F"/>
              </a:buClr>
              <a:buSzPts val="1000"/>
              <a:buFont typeface="Arial"/>
              <a:buNone/>
            </a:pPr>
            <a:r>
              <a:rPr lang="en-US" sz="600" b="1" kern="0" dirty="0">
                <a:solidFill>
                  <a:srgbClr val="003C5F"/>
                </a:solidFill>
                <a:ea typeface="Century Gothic"/>
                <a:cs typeface="Century Gothic"/>
                <a:sym typeface="Century Gothic"/>
              </a:rPr>
              <a:t>PRODUCT GENEALOGY</a:t>
            </a:r>
            <a:endParaRPr sz="600" b="1" kern="0" dirty="0">
              <a:solidFill>
                <a:srgbClr val="003C5F"/>
              </a:solidFill>
              <a:ea typeface="Century Gothic"/>
              <a:cs typeface="Century Gothic"/>
              <a:sym typeface="Century Gothic"/>
            </a:endParaRPr>
          </a:p>
        </p:txBody>
      </p:sp>
      <p:sp>
        <p:nvSpPr>
          <p:cNvPr id="98" name="Google Shape;1417;p57">
            <a:extLst>
              <a:ext uri="{FF2B5EF4-FFF2-40B4-BE49-F238E27FC236}">
                <a16:creationId xmlns:a16="http://schemas.microsoft.com/office/drawing/2014/main" id="{9FA6C052-2645-5564-B1DE-E4D7D22B95C5}"/>
              </a:ext>
            </a:extLst>
          </p:cNvPr>
          <p:cNvSpPr/>
          <p:nvPr/>
        </p:nvSpPr>
        <p:spPr>
          <a:xfrm>
            <a:off x="4482123" y="3280415"/>
            <a:ext cx="697904" cy="275852"/>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0000"/>
              </a:buClr>
              <a:buSzPts val="1000"/>
              <a:buFont typeface="Arial"/>
              <a:buNone/>
            </a:pPr>
            <a:r>
              <a:rPr lang="en-US" sz="600" b="1" kern="0" dirty="0">
                <a:solidFill>
                  <a:srgbClr val="003C5F"/>
                </a:solidFill>
                <a:ea typeface="Century Gothic"/>
                <a:cs typeface="Century Gothic"/>
                <a:sym typeface="Century Gothic"/>
              </a:rPr>
              <a:t>WORK ORDER MANAGEMENT</a:t>
            </a:r>
            <a:endParaRPr sz="600" b="1" kern="0" dirty="0">
              <a:solidFill>
                <a:srgbClr val="003C5F"/>
              </a:solidFill>
              <a:ea typeface="Century Gothic"/>
              <a:cs typeface="Century Gothic"/>
              <a:sym typeface="Century Gothic"/>
            </a:endParaRPr>
          </a:p>
        </p:txBody>
      </p:sp>
      <p:sp>
        <p:nvSpPr>
          <p:cNvPr id="99" name="Google Shape;1420;p57">
            <a:extLst>
              <a:ext uri="{FF2B5EF4-FFF2-40B4-BE49-F238E27FC236}">
                <a16:creationId xmlns:a16="http://schemas.microsoft.com/office/drawing/2014/main" id="{B6CC1A22-4911-7D26-5136-399F16A77E7E}"/>
              </a:ext>
            </a:extLst>
          </p:cNvPr>
          <p:cNvSpPr/>
          <p:nvPr/>
        </p:nvSpPr>
        <p:spPr>
          <a:xfrm>
            <a:off x="5400674" y="3280415"/>
            <a:ext cx="697904" cy="275852"/>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0000"/>
              </a:buClr>
              <a:buSzPts val="1000"/>
              <a:buFont typeface="Arial"/>
              <a:buNone/>
            </a:pPr>
            <a:r>
              <a:rPr lang="en-US" sz="600" b="1" kern="0" dirty="0">
                <a:solidFill>
                  <a:srgbClr val="003C5F"/>
                </a:solidFill>
                <a:ea typeface="Century Gothic"/>
                <a:cs typeface="Century Gothic"/>
                <a:sym typeface="Century Gothic"/>
              </a:rPr>
              <a:t>BATCH </a:t>
            </a:r>
            <a:endParaRPr sz="1100" kern="0" dirty="0">
              <a:solidFill>
                <a:srgbClr val="000000"/>
              </a:solidFill>
              <a:latin typeface="Arial"/>
              <a:cs typeface="Arial"/>
              <a:sym typeface="Arial"/>
            </a:endParaRPr>
          </a:p>
          <a:p>
            <a:pPr algn="ctr">
              <a:lnSpc>
                <a:spcPct val="80000"/>
              </a:lnSpc>
              <a:buClr>
                <a:srgbClr val="000000"/>
              </a:buClr>
              <a:buSzPts val="1000"/>
              <a:buFont typeface="Arial"/>
              <a:buNone/>
            </a:pPr>
            <a:r>
              <a:rPr lang="en-US" sz="600" b="1" kern="0" dirty="0">
                <a:solidFill>
                  <a:srgbClr val="003C5F"/>
                </a:solidFill>
                <a:ea typeface="Century Gothic"/>
                <a:cs typeface="Century Gothic"/>
                <a:sym typeface="Century Gothic"/>
              </a:rPr>
              <a:t>MANAGEMENT</a:t>
            </a:r>
            <a:endParaRPr sz="600" kern="0" dirty="0">
              <a:solidFill>
                <a:srgbClr val="003C5F"/>
              </a:solidFill>
              <a:ea typeface="Century Gothic"/>
              <a:cs typeface="Century Gothic"/>
              <a:sym typeface="Century Gothic"/>
            </a:endParaRPr>
          </a:p>
        </p:txBody>
      </p:sp>
      <p:sp>
        <p:nvSpPr>
          <p:cNvPr id="100" name="Google Shape;1329;p56">
            <a:extLst>
              <a:ext uri="{FF2B5EF4-FFF2-40B4-BE49-F238E27FC236}">
                <a16:creationId xmlns:a16="http://schemas.microsoft.com/office/drawing/2014/main" id="{B086EDDD-D328-96F5-8F56-5DC6DAFCF21B}"/>
              </a:ext>
            </a:extLst>
          </p:cNvPr>
          <p:cNvSpPr/>
          <p:nvPr/>
        </p:nvSpPr>
        <p:spPr>
          <a:xfrm>
            <a:off x="2249881" y="5347514"/>
            <a:ext cx="2340017" cy="303437"/>
          </a:xfrm>
          <a:prstGeom prst="roundRect">
            <a:avLst>
              <a:gd name="adj" fmla="val 14168"/>
            </a:avLst>
          </a:prstGeom>
          <a:solidFill>
            <a:srgbClr val="92D050"/>
          </a:solidFill>
          <a:ln w="9525" cap="flat" cmpd="sng">
            <a:noFill/>
            <a:prstDash val="solid"/>
            <a:round/>
            <a:headEnd type="none" w="sm" len="sm"/>
            <a:tailEnd type="none" w="sm" len="sm"/>
          </a:ln>
        </p:spPr>
        <p:txBody>
          <a:bodyPr spcFirstLastPara="1" wrap="square" lIns="0" tIns="46800" rIns="0" bIns="46800" anchor="ctr" anchorCtr="0">
            <a:noAutofit/>
          </a:bodyPr>
          <a:lstStyle/>
          <a:p>
            <a:pPr algn="ctr">
              <a:lnSpc>
                <a:spcPct val="80000"/>
              </a:lnSpc>
              <a:buClr>
                <a:srgbClr val="000000"/>
              </a:buClr>
              <a:buSzPts val="1000"/>
              <a:buFont typeface="Arial"/>
              <a:buNone/>
            </a:pPr>
            <a:r>
              <a:rPr lang="en-US" sz="900" b="1" kern="0" dirty="0">
                <a:solidFill>
                  <a:srgbClr val="003C5F"/>
                </a:solidFill>
                <a:cs typeface="Arial"/>
                <a:sym typeface="Century Gothic"/>
              </a:rPr>
              <a:t>VENDOR MANAGEMENT</a:t>
            </a:r>
            <a:br>
              <a:rPr lang="en-US" sz="900" b="1" kern="0" dirty="0">
                <a:solidFill>
                  <a:srgbClr val="003C5F"/>
                </a:solidFill>
                <a:cs typeface="Arial"/>
                <a:sym typeface="Century Gothic"/>
              </a:rPr>
            </a:br>
            <a:r>
              <a:rPr lang="en-US" sz="700" b="1" kern="0" dirty="0">
                <a:solidFill>
                  <a:srgbClr val="003C5F"/>
                </a:solidFill>
                <a:cs typeface="Arial"/>
                <a:sym typeface="Century Gothic"/>
              </a:rPr>
              <a:t>(PRE-FEED – RISK MANAGEMENT – PERFORMANCES</a:t>
            </a:r>
            <a:r>
              <a:rPr lang="en-US" sz="800" b="1" kern="0" dirty="0">
                <a:solidFill>
                  <a:srgbClr val="003C5F"/>
                </a:solidFill>
                <a:cs typeface="Arial"/>
                <a:sym typeface="Century Gothic"/>
              </a:rPr>
              <a:t>)</a:t>
            </a:r>
          </a:p>
        </p:txBody>
      </p:sp>
      <p:sp>
        <p:nvSpPr>
          <p:cNvPr id="101" name="Google Shape;1331;p56">
            <a:extLst>
              <a:ext uri="{FF2B5EF4-FFF2-40B4-BE49-F238E27FC236}">
                <a16:creationId xmlns:a16="http://schemas.microsoft.com/office/drawing/2014/main" id="{3291EDAA-C57C-DD31-B787-E4C38097ACBF}"/>
              </a:ext>
            </a:extLst>
          </p:cNvPr>
          <p:cNvSpPr/>
          <p:nvPr/>
        </p:nvSpPr>
        <p:spPr>
          <a:xfrm>
            <a:off x="9469178" y="5347514"/>
            <a:ext cx="2347999" cy="303437"/>
          </a:xfrm>
          <a:prstGeom prst="roundRect">
            <a:avLst>
              <a:gd name="adj" fmla="val 14762"/>
            </a:avLst>
          </a:prstGeom>
          <a:solidFill>
            <a:srgbClr val="92D050"/>
          </a:solidFill>
          <a:ln w="9525" cap="flat" cmpd="sng">
            <a:noFill/>
            <a:prstDash val="solid"/>
            <a:round/>
            <a:headEnd type="none" w="sm" len="sm"/>
            <a:tailEnd type="none" w="sm" len="sm"/>
          </a:ln>
        </p:spPr>
        <p:txBody>
          <a:bodyPr spcFirstLastPara="1" wrap="square" lIns="90000" tIns="46800" rIns="90000" bIns="46800" anchor="ctr" anchorCtr="0">
            <a:noAutofit/>
          </a:bodyPr>
          <a:lstStyle/>
          <a:p>
            <a:pPr algn="ctr">
              <a:buClr>
                <a:srgbClr val="000000"/>
              </a:buClr>
              <a:buSzPts val="1000"/>
              <a:buFont typeface="Arial"/>
              <a:buNone/>
            </a:pPr>
            <a:r>
              <a:rPr lang="en-US" sz="800" b="1" kern="0" dirty="0">
                <a:solidFill>
                  <a:srgbClr val="003C5F"/>
                </a:solidFill>
                <a:cs typeface="Arial"/>
                <a:sym typeface="Century Gothic"/>
              </a:rPr>
              <a:t>END-TO-END TRACEABILITY </a:t>
            </a:r>
            <a:br>
              <a:rPr lang="en-US" sz="800" b="1" kern="0" dirty="0">
                <a:solidFill>
                  <a:srgbClr val="003C5F"/>
                </a:solidFill>
                <a:cs typeface="Arial"/>
                <a:sym typeface="Century Gothic"/>
              </a:rPr>
            </a:br>
            <a:r>
              <a:rPr lang="en-US" sz="800" b="1" kern="0" dirty="0">
                <a:solidFill>
                  <a:srgbClr val="003C5F"/>
                </a:solidFill>
                <a:cs typeface="Arial"/>
                <a:sym typeface="Century Gothic"/>
              </a:rPr>
              <a:t>AND DIGITAL PRODUCT PASSPORT</a:t>
            </a:r>
          </a:p>
        </p:txBody>
      </p:sp>
      <p:sp>
        <p:nvSpPr>
          <p:cNvPr id="102" name="Google Shape;1405;p57">
            <a:extLst>
              <a:ext uri="{FF2B5EF4-FFF2-40B4-BE49-F238E27FC236}">
                <a16:creationId xmlns:a16="http://schemas.microsoft.com/office/drawing/2014/main" id="{F6BBC362-E3CC-3171-9C66-C555A994F845}"/>
              </a:ext>
            </a:extLst>
          </p:cNvPr>
          <p:cNvSpPr/>
          <p:nvPr/>
        </p:nvSpPr>
        <p:spPr>
          <a:xfrm>
            <a:off x="2223952" y="2985969"/>
            <a:ext cx="697904" cy="275851"/>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0000"/>
              </a:buClr>
              <a:buSzPts val="800"/>
              <a:buFont typeface="Arial"/>
              <a:buNone/>
            </a:pPr>
            <a:r>
              <a:rPr lang="en-US" sz="600" b="1" kern="0" dirty="0">
                <a:solidFill>
                  <a:srgbClr val="003C5F"/>
                </a:solidFill>
                <a:ea typeface="Century Gothic"/>
                <a:cs typeface="Century Gothic"/>
                <a:sym typeface="Century Gothic"/>
              </a:rPr>
              <a:t>ITEM</a:t>
            </a:r>
          </a:p>
          <a:p>
            <a:pPr algn="ctr">
              <a:lnSpc>
                <a:spcPct val="80000"/>
              </a:lnSpc>
              <a:buClr>
                <a:srgbClr val="000000"/>
              </a:buClr>
              <a:buSzPts val="800"/>
              <a:buFont typeface="Arial"/>
              <a:buNone/>
            </a:pPr>
            <a:r>
              <a:rPr lang="en-US" sz="600" b="1" kern="0" dirty="0">
                <a:solidFill>
                  <a:srgbClr val="003C5F"/>
                </a:solidFill>
                <a:ea typeface="Century Gothic"/>
                <a:cs typeface="Century Gothic"/>
                <a:sym typeface="Century Gothic"/>
              </a:rPr>
              <a:t>MANAGEMENT</a:t>
            </a:r>
            <a:endParaRPr lang="en-US" sz="1100" kern="0" dirty="0">
              <a:solidFill>
                <a:srgbClr val="000000"/>
              </a:solidFill>
              <a:ea typeface="Century Gothic"/>
              <a:cs typeface="Century Gothic"/>
              <a:sym typeface="Century Gothic"/>
            </a:endParaRPr>
          </a:p>
        </p:txBody>
      </p:sp>
      <p:sp>
        <p:nvSpPr>
          <p:cNvPr id="103" name="Google Shape;1407;p57">
            <a:extLst>
              <a:ext uri="{FF2B5EF4-FFF2-40B4-BE49-F238E27FC236}">
                <a16:creationId xmlns:a16="http://schemas.microsoft.com/office/drawing/2014/main" id="{7F27007D-5F4E-DFFC-7348-C77068FD51D4}"/>
              </a:ext>
            </a:extLst>
          </p:cNvPr>
          <p:cNvSpPr/>
          <p:nvPr/>
        </p:nvSpPr>
        <p:spPr>
          <a:xfrm>
            <a:off x="7895089" y="4159021"/>
            <a:ext cx="697904" cy="275851"/>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0000"/>
              </a:buClr>
              <a:buSzPts val="1000"/>
              <a:buFont typeface="Arial"/>
              <a:buNone/>
            </a:pPr>
            <a:r>
              <a:rPr lang="en-US" sz="600" b="1" kern="0" dirty="0">
                <a:solidFill>
                  <a:srgbClr val="003C5F"/>
                </a:solidFill>
                <a:ea typeface="Century Gothic"/>
                <a:cs typeface="Century Gothic"/>
                <a:sym typeface="Century Gothic"/>
              </a:rPr>
              <a:t>GREEN &amp; SUSTAINABILITY</a:t>
            </a:r>
          </a:p>
        </p:txBody>
      </p:sp>
      <p:sp>
        <p:nvSpPr>
          <p:cNvPr id="104" name="Google Shape;1407;p57">
            <a:extLst>
              <a:ext uri="{FF2B5EF4-FFF2-40B4-BE49-F238E27FC236}">
                <a16:creationId xmlns:a16="http://schemas.microsoft.com/office/drawing/2014/main" id="{0D32BF1F-B19A-7BED-2AD2-F1A13062621D}"/>
              </a:ext>
            </a:extLst>
          </p:cNvPr>
          <p:cNvSpPr/>
          <p:nvPr/>
        </p:nvSpPr>
        <p:spPr>
          <a:xfrm>
            <a:off x="11191945" y="3569186"/>
            <a:ext cx="697904" cy="275851"/>
          </a:xfrm>
          <a:prstGeom prst="rect">
            <a:avLst/>
          </a:prstGeom>
          <a:solidFill>
            <a:srgbClr val="92D050"/>
          </a:solidFill>
          <a:ln>
            <a:noFill/>
          </a:ln>
        </p:spPr>
        <p:txBody>
          <a:bodyPr spcFirstLastPara="1" wrap="square" lIns="0" tIns="0" rIns="0" bIns="0" anchor="ctr" anchorCtr="0">
            <a:noAutofit/>
          </a:bodyPr>
          <a:lstStyle/>
          <a:p>
            <a:pPr algn="ctr">
              <a:lnSpc>
                <a:spcPct val="80000"/>
              </a:lnSpc>
              <a:buClr>
                <a:srgbClr val="000000"/>
              </a:buClr>
              <a:buSzPts val="1000"/>
              <a:buFont typeface="Arial"/>
              <a:buNone/>
            </a:pPr>
            <a:r>
              <a:rPr lang="en-US" sz="600" b="1" kern="0" dirty="0">
                <a:solidFill>
                  <a:srgbClr val="003C5F"/>
                </a:solidFill>
                <a:ea typeface="Century Gothic"/>
                <a:cs typeface="Century Gothic"/>
                <a:sym typeface="Century Gothic"/>
              </a:rPr>
              <a:t>PRODUCT TRANSPARENCY</a:t>
            </a:r>
          </a:p>
        </p:txBody>
      </p:sp>
      <p:sp>
        <p:nvSpPr>
          <p:cNvPr id="105" name="Google Shape;1329;p56">
            <a:extLst>
              <a:ext uri="{FF2B5EF4-FFF2-40B4-BE49-F238E27FC236}">
                <a16:creationId xmlns:a16="http://schemas.microsoft.com/office/drawing/2014/main" id="{A7A1E9B3-460E-AEE3-80D3-F159EF70E1B0}"/>
              </a:ext>
            </a:extLst>
          </p:cNvPr>
          <p:cNvSpPr/>
          <p:nvPr/>
        </p:nvSpPr>
        <p:spPr>
          <a:xfrm>
            <a:off x="4659868" y="5347514"/>
            <a:ext cx="2340017" cy="303437"/>
          </a:xfrm>
          <a:prstGeom prst="roundRect">
            <a:avLst>
              <a:gd name="adj" fmla="val 14168"/>
            </a:avLst>
          </a:prstGeom>
          <a:solidFill>
            <a:srgbClr val="92D050"/>
          </a:solidFill>
          <a:ln w="9525" cap="flat" cmpd="sng">
            <a:noFill/>
            <a:prstDash val="solid"/>
            <a:round/>
            <a:headEnd type="none" w="sm" len="sm"/>
            <a:tailEnd type="none" w="sm" len="sm"/>
          </a:ln>
        </p:spPr>
        <p:txBody>
          <a:bodyPr spcFirstLastPara="1" wrap="square" lIns="90000" tIns="46800" rIns="90000" bIns="46800" anchor="ctr" anchorCtr="0">
            <a:noAutofit/>
          </a:bodyPr>
          <a:lstStyle/>
          <a:p>
            <a:pPr algn="ctr">
              <a:buClr>
                <a:srgbClr val="000000"/>
              </a:buClr>
              <a:buSzPts val="800"/>
              <a:buFont typeface="Arial"/>
              <a:buNone/>
            </a:pPr>
            <a:r>
              <a:rPr lang="en-US" sz="800" b="1" kern="0" dirty="0">
                <a:solidFill>
                  <a:srgbClr val="003C5F"/>
                </a:solidFill>
                <a:ea typeface="Century Gothic"/>
                <a:cs typeface="Century Gothic"/>
                <a:sym typeface="Century Gothic"/>
              </a:rPr>
              <a:t>AI-DRIVEN CONTRACT MANAGEMENT</a:t>
            </a:r>
          </a:p>
        </p:txBody>
      </p:sp>
      <p:sp>
        <p:nvSpPr>
          <p:cNvPr id="106" name="Google Shape;1225;p55">
            <a:extLst>
              <a:ext uri="{FF2B5EF4-FFF2-40B4-BE49-F238E27FC236}">
                <a16:creationId xmlns:a16="http://schemas.microsoft.com/office/drawing/2014/main" id="{9DC49923-EAE6-14A1-1393-A25C3FB28A39}"/>
              </a:ext>
            </a:extLst>
          </p:cNvPr>
          <p:cNvSpPr txBox="1">
            <a:spLocks/>
          </p:cNvSpPr>
          <p:nvPr/>
        </p:nvSpPr>
        <p:spPr>
          <a:xfrm>
            <a:off x="11519597" y="6356350"/>
            <a:ext cx="67240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1" i="0" u="none" strike="noStrike" kern="0" cap="none" spc="0" normalizeH="0" baseline="0" noProof="0" smtClean="0">
                <a:ln>
                  <a:noFill/>
                </a:ln>
                <a:solidFill>
                  <a:srgbClr val="003C5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1" i="0" u="none" strike="noStrike" kern="0" cap="none" spc="0" normalizeH="0" baseline="0" noProof="0">
              <a:ln>
                <a:noFill/>
              </a:ln>
              <a:solidFill>
                <a:srgbClr val="003C5F"/>
              </a:solidFill>
              <a:effectLst/>
              <a:uLnTx/>
              <a:uFillTx/>
              <a:latin typeface="Century Gothic"/>
              <a:sym typeface="Century Gothic"/>
            </a:endParaRPr>
          </a:p>
        </p:txBody>
      </p:sp>
      <p:sp>
        <p:nvSpPr>
          <p:cNvPr id="107" name="Google Shape;1226;p55">
            <a:extLst>
              <a:ext uri="{FF2B5EF4-FFF2-40B4-BE49-F238E27FC236}">
                <a16:creationId xmlns:a16="http://schemas.microsoft.com/office/drawing/2014/main" id="{E0C197E3-C30B-EADC-29A6-CAB0088656DE}"/>
              </a:ext>
            </a:extLst>
          </p:cNvPr>
          <p:cNvSpPr txBox="1">
            <a:spLocks/>
          </p:cNvSpPr>
          <p:nvPr/>
        </p:nvSpPr>
        <p:spPr>
          <a:xfrm>
            <a:off x="258075"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900"/>
              <a:buFont typeface="Arial"/>
              <a:buNone/>
              <a:defRPr sz="900" b="0"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A71B3"/>
              </a:buClr>
              <a:buSzPts val="900"/>
              <a:buFont typeface="Arial"/>
              <a:buNone/>
              <a:tabLst/>
              <a:defRPr/>
            </a:pPr>
            <a:r>
              <a:rPr kumimoji="0" lang="it-IT" sz="900" b="0" i="0" u="none" strike="noStrike" kern="0" cap="none" spc="0" normalizeH="0" baseline="0" noProof="0" dirty="0">
                <a:ln>
                  <a:noFill/>
                </a:ln>
                <a:solidFill>
                  <a:srgbClr val="003C5F"/>
                </a:solidFill>
                <a:effectLst/>
                <a:uLnTx/>
                <a:uFillTx/>
                <a:latin typeface="Century Gothic"/>
                <a:sym typeface="Century Gothic"/>
              </a:rPr>
              <a:t>2025 © TESISQUARE S.p.A.</a:t>
            </a:r>
          </a:p>
        </p:txBody>
      </p:sp>
      <p:sp>
        <p:nvSpPr>
          <p:cNvPr id="108" name="Google Shape;1227;p55">
            <a:extLst>
              <a:ext uri="{FF2B5EF4-FFF2-40B4-BE49-F238E27FC236}">
                <a16:creationId xmlns:a16="http://schemas.microsoft.com/office/drawing/2014/main" id="{07CD2155-C7D9-0393-D8CF-13F4768744D6}"/>
              </a:ext>
            </a:extLst>
          </p:cNvPr>
          <p:cNvSpPr txBox="1">
            <a:spLocks/>
          </p:cNvSpPr>
          <p:nvPr/>
        </p:nvSpPr>
        <p:spPr>
          <a:xfrm>
            <a:off x="7403969"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1"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900" b="0" i="1" u="none" strike="noStrike" kern="0" cap="none" spc="0" normalizeH="0" baseline="0" noProof="0">
                <a:ln>
                  <a:noFill/>
                </a:ln>
                <a:solidFill>
                  <a:srgbClr val="003C5F"/>
                </a:solidFill>
                <a:effectLst/>
                <a:uLnTx/>
                <a:uFillTx/>
                <a:latin typeface="Century Gothic"/>
                <a:sym typeface="Century Gothic"/>
              </a:rPr>
              <a:t>Strictly Reserved</a:t>
            </a:r>
          </a:p>
        </p:txBody>
      </p:sp>
    </p:spTree>
    <p:extLst>
      <p:ext uri="{BB962C8B-B14F-4D97-AF65-F5344CB8AC3E}">
        <p14:creationId xmlns:p14="http://schemas.microsoft.com/office/powerpoint/2010/main" val="1924497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HWv1ZG6YUunfr.l80mQw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TESI">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TM04033923[[fn=Tiefe]]</Template>
  <TotalTime>540</TotalTime>
  <Words>1302</Words>
  <Application>Microsoft Office PowerPoint</Application>
  <PresentationFormat>Breitbild</PresentationFormat>
  <Paragraphs>317</Paragraphs>
  <Slides>12</Slides>
  <Notes>0</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Aptos</vt:lpstr>
      <vt:lpstr>Arial</vt:lpstr>
      <vt:lpstr>Century Gothic</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TESISQUARE DIG 100</dc:title>
  <dc:creator>CATALANO PAOLA</dc:creator>
  <cp:lastModifiedBy>Sandra Ledwan</cp:lastModifiedBy>
  <cp:revision>59</cp:revision>
  <dcterms:created xsi:type="dcterms:W3CDTF">2024-03-19T12:03:43Z</dcterms:created>
  <dcterms:modified xsi:type="dcterms:W3CDTF">2025-06-11T15:02:52Z</dcterms:modified>
</cp:coreProperties>
</file>